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4"/>
  </p:sldMasterIdLst>
  <p:notesMasterIdLst>
    <p:notesMasterId r:id="rId51"/>
  </p:notesMasterIdLst>
  <p:handoutMasterIdLst>
    <p:handoutMasterId r:id="rId52"/>
  </p:handoutMasterIdLst>
  <p:sldIdLst>
    <p:sldId id="312" r:id="rId5"/>
    <p:sldId id="263" r:id="rId6"/>
    <p:sldId id="313" r:id="rId7"/>
    <p:sldId id="316" r:id="rId8"/>
    <p:sldId id="315" r:id="rId9"/>
    <p:sldId id="282" r:id="rId10"/>
    <p:sldId id="283" r:id="rId11"/>
    <p:sldId id="284" r:id="rId12"/>
    <p:sldId id="317" r:id="rId13"/>
    <p:sldId id="318" r:id="rId14"/>
    <p:sldId id="319" r:id="rId15"/>
    <p:sldId id="320" r:id="rId16"/>
    <p:sldId id="321" r:id="rId17"/>
    <p:sldId id="322" r:id="rId18"/>
    <p:sldId id="324" r:id="rId19"/>
    <p:sldId id="325" r:id="rId20"/>
    <p:sldId id="326" r:id="rId21"/>
    <p:sldId id="327" r:id="rId22"/>
    <p:sldId id="328" r:id="rId23"/>
    <p:sldId id="329" r:id="rId24"/>
    <p:sldId id="330" r:id="rId25"/>
    <p:sldId id="331" r:id="rId26"/>
    <p:sldId id="332" r:id="rId27"/>
    <p:sldId id="334" r:id="rId28"/>
    <p:sldId id="335" r:id="rId29"/>
    <p:sldId id="333" r:id="rId30"/>
    <p:sldId id="336" r:id="rId31"/>
    <p:sldId id="353" r:id="rId32"/>
    <p:sldId id="337" r:id="rId33"/>
    <p:sldId id="354" r:id="rId34"/>
    <p:sldId id="338" r:id="rId35"/>
    <p:sldId id="340" r:id="rId36"/>
    <p:sldId id="341" r:id="rId37"/>
    <p:sldId id="339" r:id="rId38"/>
    <p:sldId id="342" r:id="rId39"/>
    <p:sldId id="344" r:id="rId40"/>
    <p:sldId id="345" r:id="rId41"/>
    <p:sldId id="343" r:id="rId42"/>
    <p:sldId id="346" r:id="rId43"/>
    <p:sldId id="355" r:id="rId44"/>
    <p:sldId id="347" r:id="rId45"/>
    <p:sldId id="348" r:id="rId46"/>
    <p:sldId id="349" r:id="rId47"/>
    <p:sldId id="350" r:id="rId48"/>
    <p:sldId id="351" r:id="rId49"/>
    <p:sldId id="303" r:id="rId50"/>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34CE3-3AF7-45ED-9F5D-C0817CEB9C54}" vWet="8" dt="2020-07-28T17:55:55.131"/>
    <p1510:client id="{462FD993-D69F-C091-398E-E8DADDB3E56B}" v="188" dt="2020-07-28T18:13:20.582"/>
    <p1510:client id="{96158E14-9BD9-87C9-E020-086AE24DBF6E}" v="2" dt="2020-07-28T17:50:36.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1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66"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6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sby, Lori" userId="7a7a1216-3d20-426d-bc2f-db5cd557e955" providerId="ADAL" clId="{BC302981-FFAA-464A-88FF-B0AB354B77A7}"/>
    <pc:docChg chg="delSld">
      <pc:chgData name="Lusby, Lori" userId="7a7a1216-3d20-426d-bc2f-db5cd557e955" providerId="ADAL" clId="{BC302981-FFAA-464A-88FF-B0AB354B77A7}" dt="2020-07-28T18:40:43.051" v="15" actId="2696"/>
      <pc:docMkLst>
        <pc:docMk/>
      </pc:docMkLst>
      <pc:sldChg chg="del">
        <pc:chgData name="Lusby, Lori" userId="7a7a1216-3d20-426d-bc2f-db5cd557e955" providerId="ADAL" clId="{BC302981-FFAA-464A-88FF-B0AB354B77A7}" dt="2020-07-28T18:18:18.781" v="0" actId="2696"/>
        <pc:sldMkLst>
          <pc:docMk/>
          <pc:sldMk cId="1162776586" sldId="264"/>
        </pc:sldMkLst>
      </pc:sldChg>
      <pc:sldChg chg="del">
        <pc:chgData name="Lusby, Lori" userId="7a7a1216-3d20-426d-bc2f-db5cd557e955" providerId="ADAL" clId="{BC302981-FFAA-464A-88FF-B0AB354B77A7}" dt="2020-07-28T18:18:18.781" v="0" actId="2696"/>
        <pc:sldMkLst>
          <pc:docMk/>
          <pc:sldMk cId="2541148847" sldId="265"/>
        </pc:sldMkLst>
      </pc:sldChg>
      <pc:sldChg chg="del">
        <pc:chgData name="Lusby, Lori" userId="7a7a1216-3d20-426d-bc2f-db5cd557e955" providerId="ADAL" clId="{BC302981-FFAA-464A-88FF-B0AB354B77A7}" dt="2020-07-28T18:18:21.852" v="1" actId="2696"/>
        <pc:sldMkLst>
          <pc:docMk/>
          <pc:sldMk cId="3810168352" sldId="266"/>
        </pc:sldMkLst>
      </pc:sldChg>
      <pc:sldChg chg="del">
        <pc:chgData name="Lusby, Lori" userId="7a7a1216-3d20-426d-bc2f-db5cd557e955" providerId="ADAL" clId="{BC302981-FFAA-464A-88FF-B0AB354B77A7}" dt="2020-07-28T18:18:24.684" v="2" actId="2696"/>
        <pc:sldMkLst>
          <pc:docMk/>
          <pc:sldMk cId="3040016742" sldId="267"/>
        </pc:sldMkLst>
      </pc:sldChg>
      <pc:sldChg chg="del">
        <pc:chgData name="Lusby, Lori" userId="7a7a1216-3d20-426d-bc2f-db5cd557e955" providerId="ADAL" clId="{BC302981-FFAA-464A-88FF-B0AB354B77A7}" dt="2020-07-28T18:40:30.567" v="11" actId="2696"/>
        <pc:sldMkLst>
          <pc:docMk/>
          <pc:sldMk cId="2712361264" sldId="268"/>
        </pc:sldMkLst>
      </pc:sldChg>
      <pc:sldChg chg="del">
        <pc:chgData name="Lusby, Lori" userId="7a7a1216-3d20-426d-bc2f-db5cd557e955" providerId="ADAL" clId="{BC302981-FFAA-464A-88FF-B0AB354B77A7}" dt="2020-07-28T18:40:33.407" v="12" actId="2696"/>
        <pc:sldMkLst>
          <pc:docMk/>
          <pc:sldMk cId="3738281485" sldId="269"/>
        </pc:sldMkLst>
      </pc:sldChg>
      <pc:sldChg chg="del">
        <pc:chgData name="Lusby, Lori" userId="7a7a1216-3d20-426d-bc2f-db5cd557e955" providerId="ADAL" clId="{BC302981-FFAA-464A-88FF-B0AB354B77A7}" dt="2020-07-28T18:40:36.683" v="13" actId="2696"/>
        <pc:sldMkLst>
          <pc:docMk/>
          <pc:sldMk cId="2329640266" sldId="270"/>
        </pc:sldMkLst>
      </pc:sldChg>
      <pc:sldChg chg="del">
        <pc:chgData name="Lusby, Lori" userId="7a7a1216-3d20-426d-bc2f-db5cd557e955" providerId="ADAL" clId="{BC302981-FFAA-464A-88FF-B0AB354B77A7}" dt="2020-07-28T18:40:39.478" v="14" actId="2696"/>
        <pc:sldMkLst>
          <pc:docMk/>
          <pc:sldMk cId="815672754" sldId="271"/>
        </pc:sldMkLst>
      </pc:sldChg>
      <pc:sldChg chg="del">
        <pc:chgData name="Lusby, Lori" userId="7a7a1216-3d20-426d-bc2f-db5cd557e955" providerId="ADAL" clId="{BC302981-FFAA-464A-88FF-B0AB354B77A7}" dt="2020-07-28T18:40:43.051" v="15" actId="2696"/>
        <pc:sldMkLst>
          <pc:docMk/>
          <pc:sldMk cId="952469874" sldId="272"/>
        </pc:sldMkLst>
      </pc:sldChg>
      <pc:sldChg chg="del">
        <pc:chgData name="Lusby, Lori" userId="7a7a1216-3d20-426d-bc2f-db5cd557e955" providerId="ADAL" clId="{BC302981-FFAA-464A-88FF-B0AB354B77A7}" dt="2020-07-28T18:19:41.465" v="10" actId="2696"/>
        <pc:sldMkLst>
          <pc:docMk/>
          <pc:sldMk cId="2830080048" sldId="273"/>
        </pc:sldMkLst>
      </pc:sldChg>
      <pc:sldChg chg="del">
        <pc:chgData name="Lusby, Lori" userId="7a7a1216-3d20-426d-bc2f-db5cd557e955" providerId="ADAL" clId="{BC302981-FFAA-464A-88FF-B0AB354B77A7}" dt="2020-07-28T18:19:26.296" v="9" actId="2696"/>
        <pc:sldMkLst>
          <pc:docMk/>
          <pc:sldMk cId="1198919861" sldId="274"/>
        </pc:sldMkLst>
      </pc:sldChg>
      <pc:sldChg chg="del">
        <pc:chgData name="Lusby, Lori" userId="7a7a1216-3d20-426d-bc2f-db5cd557e955" providerId="ADAL" clId="{BC302981-FFAA-464A-88FF-B0AB354B77A7}" dt="2020-07-28T18:19:06.761" v="8" actId="2696"/>
        <pc:sldMkLst>
          <pc:docMk/>
          <pc:sldMk cId="1451059440" sldId="275"/>
        </pc:sldMkLst>
      </pc:sldChg>
      <pc:sldChg chg="del">
        <pc:chgData name="Lusby, Lori" userId="7a7a1216-3d20-426d-bc2f-db5cd557e955" providerId="ADAL" clId="{BC302981-FFAA-464A-88FF-B0AB354B77A7}" dt="2020-07-28T18:18:57.272" v="7" actId="2696"/>
        <pc:sldMkLst>
          <pc:docMk/>
          <pc:sldMk cId="2673266779" sldId="276"/>
        </pc:sldMkLst>
      </pc:sldChg>
      <pc:sldChg chg="del">
        <pc:chgData name="Lusby, Lori" userId="7a7a1216-3d20-426d-bc2f-db5cd557e955" providerId="ADAL" clId="{BC302981-FFAA-464A-88FF-B0AB354B77A7}" dt="2020-07-28T18:18:51.974" v="6" actId="2696"/>
        <pc:sldMkLst>
          <pc:docMk/>
          <pc:sldMk cId="92370707" sldId="277"/>
        </pc:sldMkLst>
      </pc:sldChg>
      <pc:sldChg chg="del">
        <pc:chgData name="Lusby, Lori" userId="7a7a1216-3d20-426d-bc2f-db5cd557e955" providerId="ADAL" clId="{BC302981-FFAA-464A-88FF-B0AB354B77A7}" dt="2020-07-28T18:18:48.543" v="5" actId="2696"/>
        <pc:sldMkLst>
          <pc:docMk/>
          <pc:sldMk cId="1395377732" sldId="278"/>
        </pc:sldMkLst>
      </pc:sldChg>
      <pc:sldChg chg="del">
        <pc:chgData name="Lusby, Lori" userId="7a7a1216-3d20-426d-bc2f-db5cd557e955" providerId="ADAL" clId="{BC302981-FFAA-464A-88FF-B0AB354B77A7}" dt="2020-07-28T18:18:45.581" v="4" actId="2696"/>
        <pc:sldMkLst>
          <pc:docMk/>
          <pc:sldMk cId="1546720753" sldId="279"/>
        </pc:sldMkLst>
      </pc:sldChg>
      <pc:sldChg chg="del">
        <pc:chgData name="Lusby, Lori" userId="7a7a1216-3d20-426d-bc2f-db5cd557e955" providerId="ADAL" clId="{BC302981-FFAA-464A-88FF-B0AB354B77A7}" dt="2020-07-28T18:18:40.971" v="3" actId="2696"/>
        <pc:sldMkLst>
          <pc:docMk/>
          <pc:sldMk cId="804161406" sldId="280"/>
        </pc:sldMkLst>
      </pc:sldChg>
      <pc:sldChg chg="del">
        <pc:chgData name="Lusby, Lori" userId="7a7a1216-3d20-426d-bc2f-db5cd557e955" providerId="ADAL" clId="{BC302981-FFAA-464A-88FF-B0AB354B77A7}" dt="2020-07-28T18:18:18.781" v="0" actId="2696"/>
        <pc:sldMkLst>
          <pc:docMk/>
          <pc:sldMk cId="2546041961" sldId="302"/>
        </pc:sldMkLst>
      </pc:sldChg>
      <pc:sldChg chg="del">
        <pc:chgData name="Lusby, Lori" userId="7a7a1216-3d20-426d-bc2f-db5cd557e955" providerId="ADAL" clId="{BC302981-FFAA-464A-88FF-B0AB354B77A7}" dt="2020-07-28T18:18:18.781" v="0" actId="2696"/>
        <pc:sldMkLst>
          <pc:docMk/>
          <pc:sldMk cId="3497935844" sldId="311"/>
        </pc:sldMkLst>
      </pc:sldChg>
      <pc:sldMasterChg chg="delSldLayout">
        <pc:chgData name="Lusby, Lori" userId="7a7a1216-3d20-426d-bc2f-db5cd557e955" providerId="ADAL" clId="{BC302981-FFAA-464A-88FF-B0AB354B77A7}" dt="2020-07-28T18:18:18.781" v="0" actId="2696"/>
        <pc:sldMasterMkLst>
          <pc:docMk/>
          <pc:sldMasterMk cId="1732624718" sldId="2147483708"/>
        </pc:sldMasterMkLst>
        <pc:sldLayoutChg chg="del">
          <pc:chgData name="Lusby, Lori" userId="7a7a1216-3d20-426d-bc2f-db5cd557e955" providerId="ADAL" clId="{BC302981-FFAA-464A-88FF-B0AB354B77A7}" dt="2020-07-28T18:18:18.781" v="0" actId="2696"/>
          <pc:sldLayoutMkLst>
            <pc:docMk/>
            <pc:sldMasterMk cId="1732624718" sldId="2147483708"/>
            <pc:sldLayoutMk cId="3607612881" sldId="214748372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F8300F00-38AF-4E4E-B045-D94BFC4DE22E}" type="datetimeFigureOut">
              <a:rPr lang="en-US" smtClean="0"/>
              <a:t>7/25/2022</a:t>
            </a:fld>
            <a:endParaRPr lang="en-US"/>
          </a:p>
        </p:txBody>
      </p:sp>
      <p:sp>
        <p:nvSpPr>
          <p:cNvPr id="4" name="Footer Placeholder 3"/>
          <p:cNvSpPr>
            <a:spLocks noGrp="1"/>
          </p:cNvSpPr>
          <p:nvPr>
            <p:ph type="ftr" sz="quarter" idx="2"/>
          </p:nvPr>
        </p:nvSpPr>
        <p:spPr>
          <a:xfrm>
            <a:off x="0" y="8772670"/>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70"/>
            <a:ext cx="3037840" cy="463406"/>
          </a:xfrm>
          <a:prstGeom prst="rect">
            <a:avLst/>
          </a:prstGeom>
        </p:spPr>
        <p:txBody>
          <a:bodyPr vert="horz" lIns="91440" tIns="45720" rIns="91440" bIns="45720" rtlCol="0" anchor="b"/>
          <a:lstStyle>
            <a:lvl1pPr algn="r">
              <a:defRPr sz="1200"/>
            </a:lvl1pPr>
          </a:lstStyle>
          <a:p>
            <a:fld id="{2E70FE13-ABBA-4BDE-A0E5-9AF1EFA2A3B3}" type="slidenum">
              <a:rPr lang="en-US" smtClean="0"/>
              <a:t>‹#›</a:t>
            </a:fld>
            <a:endParaRPr lang="en-US"/>
          </a:p>
        </p:txBody>
      </p:sp>
    </p:spTree>
    <p:extLst>
      <p:ext uri="{BB962C8B-B14F-4D97-AF65-F5344CB8AC3E}">
        <p14:creationId xmlns:p14="http://schemas.microsoft.com/office/powerpoint/2010/main" val="3697186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6BC011B0-FD60-45E0-A1DF-40DDE2351708}" type="datetimeFigureOut">
              <a:rPr lang="en-US" smtClean="0"/>
              <a:t>7/25/2022</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1440" tIns="45720" rIns="91440" bIns="45720" rtlCol="0" anchor="b"/>
          <a:lstStyle>
            <a:lvl1pPr algn="r">
              <a:defRPr sz="1200"/>
            </a:lvl1pPr>
          </a:lstStyle>
          <a:p>
            <a:fld id="{9A5130AC-BB28-47B7-A20D-58061AF3D916}" type="slidenum">
              <a:rPr lang="en-US" smtClean="0"/>
              <a:t>‹#›</a:t>
            </a:fld>
            <a:endParaRPr lang="en-US"/>
          </a:p>
        </p:txBody>
      </p:sp>
    </p:spTree>
    <p:extLst>
      <p:ext uri="{BB962C8B-B14F-4D97-AF65-F5344CB8AC3E}">
        <p14:creationId xmlns:p14="http://schemas.microsoft.com/office/powerpoint/2010/main" val="427108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427163" y="1154113"/>
            <a:ext cx="4156075" cy="3116262"/>
          </a:xfrm>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749A290-8A27-4EB4-98A4-5BC3F5168E5B}" type="slidenum">
              <a:rPr kumimoji="0" lang="en-US" altLang="en-US" smtClean="0"/>
              <a:t>6</a:t>
            </a:fld>
            <a:endParaRPr kumimoji="0" lang="en-US" altLang="en-US"/>
          </a:p>
        </p:txBody>
      </p:sp>
    </p:spTree>
    <p:extLst>
      <p:ext uri="{BB962C8B-B14F-4D97-AF65-F5344CB8AC3E}">
        <p14:creationId xmlns:p14="http://schemas.microsoft.com/office/powerpoint/2010/main" val="3226527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30</a:t>
            </a:fld>
            <a:endParaRPr lang="en-US"/>
          </a:p>
        </p:txBody>
      </p:sp>
    </p:spTree>
    <p:extLst>
      <p:ext uri="{BB962C8B-B14F-4D97-AF65-F5344CB8AC3E}">
        <p14:creationId xmlns:p14="http://schemas.microsoft.com/office/powerpoint/2010/main" val="1819357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31</a:t>
            </a:fld>
            <a:endParaRPr lang="en-US"/>
          </a:p>
        </p:txBody>
      </p:sp>
    </p:spTree>
    <p:extLst>
      <p:ext uri="{BB962C8B-B14F-4D97-AF65-F5344CB8AC3E}">
        <p14:creationId xmlns:p14="http://schemas.microsoft.com/office/powerpoint/2010/main" val="1197783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32</a:t>
            </a:fld>
            <a:endParaRPr lang="en-US"/>
          </a:p>
        </p:txBody>
      </p:sp>
    </p:spTree>
    <p:extLst>
      <p:ext uri="{BB962C8B-B14F-4D97-AF65-F5344CB8AC3E}">
        <p14:creationId xmlns:p14="http://schemas.microsoft.com/office/powerpoint/2010/main" val="3463314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33</a:t>
            </a:fld>
            <a:endParaRPr lang="en-US"/>
          </a:p>
        </p:txBody>
      </p:sp>
    </p:spTree>
    <p:extLst>
      <p:ext uri="{BB962C8B-B14F-4D97-AF65-F5344CB8AC3E}">
        <p14:creationId xmlns:p14="http://schemas.microsoft.com/office/powerpoint/2010/main" val="1428171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34</a:t>
            </a:fld>
            <a:endParaRPr lang="en-US"/>
          </a:p>
        </p:txBody>
      </p:sp>
    </p:spTree>
    <p:extLst>
      <p:ext uri="{BB962C8B-B14F-4D97-AF65-F5344CB8AC3E}">
        <p14:creationId xmlns:p14="http://schemas.microsoft.com/office/powerpoint/2010/main" val="1245030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35</a:t>
            </a:fld>
            <a:endParaRPr lang="en-US"/>
          </a:p>
        </p:txBody>
      </p:sp>
    </p:spTree>
    <p:extLst>
      <p:ext uri="{BB962C8B-B14F-4D97-AF65-F5344CB8AC3E}">
        <p14:creationId xmlns:p14="http://schemas.microsoft.com/office/powerpoint/2010/main" val="3331488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36</a:t>
            </a:fld>
            <a:endParaRPr lang="en-US"/>
          </a:p>
        </p:txBody>
      </p:sp>
    </p:spTree>
    <p:extLst>
      <p:ext uri="{BB962C8B-B14F-4D97-AF65-F5344CB8AC3E}">
        <p14:creationId xmlns:p14="http://schemas.microsoft.com/office/powerpoint/2010/main" val="2352504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37</a:t>
            </a:fld>
            <a:endParaRPr lang="en-US"/>
          </a:p>
        </p:txBody>
      </p:sp>
    </p:spTree>
    <p:extLst>
      <p:ext uri="{BB962C8B-B14F-4D97-AF65-F5344CB8AC3E}">
        <p14:creationId xmlns:p14="http://schemas.microsoft.com/office/powerpoint/2010/main" val="3070289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38</a:t>
            </a:fld>
            <a:endParaRPr lang="en-US"/>
          </a:p>
        </p:txBody>
      </p:sp>
    </p:spTree>
    <p:extLst>
      <p:ext uri="{BB962C8B-B14F-4D97-AF65-F5344CB8AC3E}">
        <p14:creationId xmlns:p14="http://schemas.microsoft.com/office/powerpoint/2010/main" val="2371377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39</a:t>
            </a:fld>
            <a:endParaRPr lang="en-US"/>
          </a:p>
        </p:txBody>
      </p:sp>
    </p:spTree>
    <p:extLst>
      <p:ext uri="{BB962C8B-B14F-4D97-AF65-F5344CB8AC3E}">
        <p14:creationId xmlns:p14="http://schemas.microsoft.com/office/powerpoint/2010/main" val="319754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427163" y="1154113"/>
            <a:ext cx="4156075" cy="3116262"/>
          </a:xfrm>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F590A82-E8B6-4954-B7AA-0E0B854152AF}" type="slidenum">
              <a:rPr kumimoji="0" lang="en-US" altLang="en-US" smtClean="0"/>
              <a:t>7</a:t>
            </a:fld>
            <a:endParaRPr kumimoji="0" lang="en-US" altLang="en-US"/>
          </a:p>
        </p:txBody>
      </p:sp>
    </p:spTree>
    <p:extLst>
      <p:ext uri="{BB962C8B-B14F-4D97-AF65-F5344CB8AC3E}">
        <p14:creationId xmlns:p14="http://schemas.microsoft.com/office/powerpoint/2010/main" val="1836409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40</a:t>
            </a:fld>
            <a:endParaRPr lang="en-US"/>
          </a:p>
        </p:txBody>
      </p:sp>
    </p:spTree>
    <p:extLst>
      <p:ext uri="{BB962C8B-B14F-4D97-AF65-F5344CB8AC3E}">
        <p14:creationId xmlns:p14="http://schemas.microsoft.com/office/powerpoint/2010/main" val="755747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41</a:t>
            </a:fld>
            <a:endParaRPr lang="en-US"/>
          </a:p>
        </p:txBody>
      </p:sp>
    </p:spTree>
    <p:extLst>
      <p:ext uri="{BB962C8B-B14F-4D97-AF65-F5344CB8AC3E}">
        <p14:creationId xmlns:p14="http://schemas.microsoft.com/office/powerpoint/2010/main" val="1490505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42</a:t>
            </a:fld>
            <a:endParaRPr lang="en-US"/>
          </a:p>
        </p:txBody>
      </p:sp>
    </p:spTree>
    <p:extLst>
      <p:ext uri="{BB962C8B-B14F-4D97-AF65-F5344CB8AC3E}">
        <p14:creationId xmlns:p14="http://schemas.microsoft.com/office/powerpoint/2010/main" val="1141382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43</a:t>
            </a:fld>
            <a:endParaRPr lang="en-US"/>
          </a:p>
        </p:txBody>
      </p:sp>
    </p:spTree>
    <p:extLst>
      <p:ext uri="{BB962C8B-B14F-4D97-AF65-F5344CB8AC3E}">
        <p14:creationId xmlns:p14="http://schemas.microsoft.com/office/powerpoint/2010/main" val="2140136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44</a:t>
            </a:fld>
            <a:endParaRPr lang="en-US"/>
          </a:p>
        </p:txBody>
      </p:sp>
    </p:spTree>
    <p:extLst>
      <p:ext uri="{BB962C8B-B14F-4D97-AF65-F5344CB8AC3E}">
        <p14:creationId xmlns:p14="http://schemas.microsoft.com/office/powerpoint/2010/main" val="1625028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45</a:t>
            </a:fld>
            <a:endParaRPr lang="en-US"/>
          </a:p>
        </p:txBody>
      </p:sp>
    </p:spTree>
    <p:extLst>
      <p:ext uri="{BB962C8B-B14F-4D97-AF65-F5344CB8AC3E}">
        <p14:creationId xmlns:p14="http://schemas.microsoft.com/office/powerpoint/2010/main" val="631459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23</a:t>
            </a:fld>
            <a:endParaRPr lang="en-US"/>
          </a:p>
        </p:txBody>
      </p:sp>
    </p:spTree>
    <p:extLst>
      <p:ext uri="{BB962C8B-B14F-4D97-AF65-F5344CB8AC3E}">
        <p14:creationId xmlns:p14="http://schemas.microsoft.com/office/powerpoint/2010/main" val="1058387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24</a:t>
            </a:fld>
            <a:endParaRPr lang="en-US"/>
          </a:p>
        </p:txBody>
      </p:sp>
    </p:spTree>
    <p:extLst>
      <p:ext uri="{BB962C8B-B14F-4D97-AF65-F5344CB8AC3E}">
        <p14:creationId xmlns:p14="http://schemas.microsoft.com/office/powerpoint/2010/main" val="840333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25</a:t>
            </a:fld>
            <a:endParaRPr lang="en-US"/>
          </a:p>
        </p:txBody>
      </p:sp>
    </p:spTree>
    <p:extLst>
      <p:ext uri="{BB962C8B-B14F-4D97-AF65-F5344CB8AC3E}">
        <p14:creationId xmlns:p14="http://schemas.microsoft.com/office/powerpoint/2010/main" val="12349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26</a:t>
            </a:fld>
            <a:endParaRPr lang="en-US"/>
          </a:p>
        </p:txBody>
      </p:sp>
    </p:spTree>
    <p:extLst>
      <p:ext uri="{BB962C8B-B14F-4D97-AF65-F5344CB8AC3E}">
        <p14:creationId xmlns:p14="http://schemas.microsoft.com/office/powerpoint/2010/main" val="408599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27</a:t>
            </a:fld>
            <a:endParaRPr lang="en-US"/>
          </a:p>
        </p:txBody>
      </p:sp>
    </p:spTree>
    <p:extLst>
      <p:ext uri="{BB962C8B-B14F-4D97-AF65-F5344CB8AC3E}">
        <p14:creationId xmlns:p14="http://schemas.microsoft.com/office/powerpoint/2010/main" val="114037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28</a:t>
            </a:fld>
            <a:endParaRPr lang="en-US"/>
          </a:p>
        </p:txBody>
      </p:sp>
    </p:spTree>
    <p:extLst>
      <p:ext uri="{BB962C8B-B14F-4D97-AF65-F5344CB8AC3E}">
        <p14:creationId xmlns:p14="http://schemas.microsoft.com/office/powerpoint/2010/main" val="1101431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130AC-BB28-47B7-A20D-58061AF3D916}" type="slidenum">
              <a:rPr lang="en-US" smtClean="0"/>
              <a:t>29</a:t>
            </a:fld>
            <a:endParaRPr lang="en-US"/>
          </a:p>
        </p:txBody>
      </p:sp>
    </p:spTree>
    <p:extLst>
      <p:ext uri="{BB962C8B-B14F-4D97-AF65-F5344CB8AC3E}">
        <p14:creationId xmlns:p14="http://schemas.microsoft.com/office/powerpoint/2010/main" val="2846353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srcRect/>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a:blip r:embed="rId3"/>
            <a:srcRect l="-2" r="47959"/>
            <a:stretch>
              <a:fillRect/>
            </a:stretch>
          </p:blipFill>
          <p:spPr>
            <a:xfrm>
              <a:off x="0" y="3128434"/>
              <a:ext cx="1664208" cy="612648"/>
            </a:xfrm>
            <a:prstGeom prst="rect">
              <a:avLst/>
            </a:prstGeom>
          </p:spPr>
        </p:pic>
        <p:pic>
          <p:nvPicPr>
            <p:cNvPr id="13" name="Picture 12" descr="HDRibbonTitle-UniformTrim.png"/>
            <p:cNvPicPr>
              <a:picLocks noChangeAspect="1"/>
            </p:cNvPicPr>
            <p:nvPr/>
          </p:nvPicPr>
          <p:blipFill>
            <a:blip r:embed="rId3"/>
            <a:srcRect l="-2" r="47959"/>
            <a:stretch>
              <a:fillRect/>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a:t>7/25/2022</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19145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t>‹#›</a:t>
            </a:fld>
            <a:endParaRPr lang="en-US"/>
          </a:p>
        </p:txBody>
      </p:sp>
    </p:spTree>
    <p:extLst>
      <p:ext uri="{BB962C8B-B14F-4D97-AF65-F5344CB8AC3E}">
        <p14:creationId xmlns:p14="http://schemas.microsoft.com/office/powerpoint/2010/main" val="24194840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9863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2524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t>‹#›</a:t>
            </a:fld>
            <a:endParaRPr lang="en-US"/>
          </a:p>
        </p:txBody>
      </p:sp>
    </p:spTree>
    <p:extLst>
      <p:ext uri="{BB962C8B-B14F-4D97-AF65-F5344CB8AC3E}">
        <p14:creationId xmlns:p14="http://schemas.microsoft.com/office/powerpoint/2010/main" val="22044820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ct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16641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a:lvl1pPr>
          </a:lstStyle>
          <a:p>
            <a:pPr marL="0" lvl="0"/>
            <a:r>
              <a:rPr lang="en-US"/>
              <a:t>Click to edit Master title style</a:t>
            </a:r>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ct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27169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385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28296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BDC27-E420-4878-9EE6-7B9656D6442A}"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517191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22DC73-F065-42F5-A9F2-D90B2E42A0B3}"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889698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FA754-D5C3-4E66-96A6-867B257F58DC}" type="datetimeFigureOut">
              <a:rPr lang="en-US"/>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065D-F351-4B03-BD91-D8A6B8D4B362}" type="slidenum">
              <a:rPr lang="en-US"/>
              <a:t>‹#›</a:t>
            </a:fld>
            <a:endParaRPr lang="en-US"/>
          </a:p>
        </p:txBody>
      </p:sp>
    </p:spTree>
    <p:extLst>
      <p:ext uri="{BB962C8B-B14F-4D97-AF65-F5344CB8AC3E}">
        <p14:creationId xmlns:p14="http://schemas.microsoft.com/office/powerpoint/2010/main" val="2024169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24042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a:t>‹#›</a:t>
            </a:fld>
            <a:endParaRPr lang="en-US"/>
          </a:p>
        </p:txBody>
      </p:sp>
    </p:spTree>
    <p:extLst>
      <p:ext uri="{BB962C8B-B14F-4D97-AF65-F5344CB8AC3E}">
        <p14:creationId xmlns:p14="http://schemas.microsoft.com/office/powerpoint/2010/main" val="15468112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2045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a:t>7/25/2022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8237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t>7/25/2022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t>‹#›</a:t>
            </a:fld>
            <a:endParaRPr lang="en-US"/>
          </a:p>
        </p:txBody>
      </p:sp>
    </p:spTree>
    <p:extLst>
      <p:ext uri="{BB962C8B-B14F-4D97-AF65-F5344CB8AC3E}">
        <p14:creationId xmlns:p14="http://schemas.microsoft.com/office/powerpoint/2010/main" val="2044628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9195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t>‹#›</a:t>
            </a:fld>
            <a:endParaRPr lang="en-US"/>
          </a:p>
        </p:txBody>
      </p:sp>
    </p:spTree>
    <p:extLst>
      <p:ext uri="{BB962C8B-B14F-4D97-AF65-F5344CB8AC3E}">
        <p14:creationId xmlns:p14="http://schemas.microsoft.com/office/powerpoint/2010/main" val="32336836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srcRect/>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a:blip r:embed="rId22"/>
            <a:srcRect l="1" r="14240"/>
            <a:stretch>
              <a:fillRect/>
            </a:stretch>
          </p:blipFill>
          <p:spPr>
            <a:xfrm>
              <a:off x="0" y="3128434"/>
              <a:ext cx="685800" cy="606425"/>
            </a:xfrm>
            <a:prstGeom prst="rect">
              <a:avLst/>
            </a:prstGeom>
          </p:spPr>
        </p:pic>
        <p:pic>
          <p:nvPicPr>
            <p:cNvPr id="11" name="Picture 10" descr="HDRibbonContent-UniformTrim.png"/>
            <p:cNvPicPr>
              <a:picLocks noChangeAspect="1"/>
            </p:cNvPicPr>
            <p:nvPr/>
          </p:nvPicPr>
          <p:blipFill>
            <a:blip r:embed="rId22"/>
            <a:srcRect l="1" r="14240"/>
            <a:stretch>
              <a:fillRect/>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t>7/25/2022</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t>‹#›</a:t>
            </a:fld>
            <a:endParaRPr lang="en-US"/>
          </a:p>
        </p:txBody>
      </p:sp>
    </p:spTree>
    <p:extLst>
      <p:ext uri="{BB962C8B-B14F-4D97-AF65-F5344CB8AC3E}">
        <p14:creationId xmlns:p14="http://schemas.microsoft.com/office/powerpoint/2010/main" val="17326247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8" r:id="rId19"/>
  </p:sldLayoutIdLs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mailto:cheryl.gnegy@garrettcountyschools.org" TargetMode="External"/><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hyperlink" Target="mailto:jane.wildesen@garrettcountyschools.or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www.law.cornell.edu/definitions/uscode.php?width=840&amp;height=800&amp;iframe=true&amp;def_id=34-USC-115168979-1259336254&amp;term_occur=999&amp;term_src=title:34:subtitle:I:chapter:121:subchapter:III:section:12291"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49CCD-ED5D-451B-ABA2-0852E39BFDBB}"/>
              </a:ext>
            </a:extLst>
          </p:cNvPr>
          <p:cNvSpPr>
            <a:spLocks noGrp="1"/>
          </p:cNvSpPr>
          <p:nvPr>
            <p:ph type="ctrTitle"/>
          </p:nvPr>
        </p:nvSpPr>
        <p:spPr>
          <a:xfrm>
            <a:off x="2006155" y="2678137"/>
            <a:ext cx="5308866" cy="1515533"/>
          </a:xfrm>
        </p:spPr>
        <p:txBody>
          <a:bodyPr/>
          <a:lstStyle/>
          <a:p>
            <a:r>
              <a:rPr lang="en-US" dirty="0"/>
              <a:t>Title IX </a:t>
            </a:r>
            <a:r>
              <a:rPr lang="en-US" dirty="0" smtClean="0"/>
              <a:t>Sexual Harassment Training</a:t>
            </a:r>
            <a:endParaRPr lang="en-US" dirty="0"/>
          </a:p>
        </p:txBody>
      </p:sp>
    </p:spTree>
    <p:extLst>
      <p:ext uri="{BB962C8B-B14F-4D97-AF65-F5344CB8AC3E}">
        <p14:creationId xmlns:p14="http://schemas.microsoft.com/office/powerpoint/2010/main" val="2054461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More Key Definitions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100484" y="2286000"/>
            <a:ext cx="9043516" cy="4512733"/>
          </a:xfrm>
        </p:spPr>
        <p:txBody>
          <a:bodyPr>
            <a:noAutofit/>
          </a:bodyPr>
          <a:lstStyle/>
          <a:p>
            <a:r>
              <a:rPr lang="en-US" sz="1600" b="1"/>
              <a:t>Formal Complaint</a:t>
            </a:r>
            <a:r>
              <a:rPr lang="en-US" sz="1600"/>
              <a:t> </a:t>
            </a:r>
            <a:r>
              <a:rPr lang="en-US" sz="1050"/>
              <a:t> </a:t>
            </a:r>
            <a:r>
              <a:rPr lang="en-US" sz="1600"/>
              <a:t>- means a document filed by a complainant or signed by the Title IX Coordinator alleging sexual harassment against a respondent and requesting that the Board of Education investigate the allegation of sexual harassment.  </a:t>
            </a:r>
            <a:endParaRPr lang="en-US" sz="1600" smtClean="0"/>
          </a:p>
          <a:p>
            <a:pPr lvl="1"/>
            <a:r>
              <a:rPr lang="en-US" sz="1600" smtClean="0"/>
              <a:t>Formal </a:t>
            </a:r>
            <a:r>
              <a:rPr lang="en-US" sz="1600"/>
              <a:t>complaints may be filed with the Title IX Coordinator by mail or by electronic mail.  </a:t>
            </a:r>
            <a:endParaRPr lang="en-US" sz="1600" smtClean="0"/>
          </a:p>
          <a:p>
            <a:pPr lvl="1"/>
            <a:r>
              <a:rPr lang="en-US" sz="1600" smtClean="0"/>
              <a:t>May be a document </a:t>
            </a:r>
            <a:r>
              <a:rPr lang="en-US" sz="1600"/>
              <a:t>or electronic submission (such as electronic mail) that contains the complainant’s physical or digital signature, or otherwise indicates that the complainant is the person filing the formal complaint.  </a:t>
            </a:r>
            <a:endParaRPr lang="en-US" sz="1600" smtClean="0"/>
          </a:p>
          <a:p>
            <a:pPr lvl="1"/>
            <a:r>
              <a:rPr lang="en-US" sz="1600" smtClean="0"/>
              <a:t>Third </a:t>
            </a:r>
            <a:r>
              <a:rPr lang="en-US" sz="1600"/>
              <a:t>parties may not file formal complaints, </a:t>
            </a:r>
            <a:endParaRPr lang="en-US" sz="1600" smtClean="0"/>
          </a:p>
          <a:p>
            <a:pPr lvl="2"/>
            <a:r>
              <a:rPr lang="en-US" sz="1400" smtClean="0"/>
              <a:t>However, the </a:t>
            </a:r>
            <a:r>
              <a:rPr lang="en-US" sz="1400"/>
              <a:t>Title IX Coordinator may sign a formal complaint based upon a third party complaint or based upon an informal complaint by a complainant.  </a:t>
            </a:r>
            <a:endParaRPr lang="en-US" sz="1400" smtClean="0"/>
          </a:p>
          <a:p>
            <a:pPr lvl="2"/>
            <a:r>
              <a:rPr lang="en-US" sz="1400" smtClean="0"/>
              <a:t>A </a:t>
            </a:r>
            <a:r>
              <a:rPr lang="en-US" sz="1400"/>
              <a:t>formal complaint signed by the Title IX Coordinator does not make the Title IX Coordinator a party in the grievance process described below.  </a:t>
            </a:r>
            <a:endParaRPr lang="en-US" sz="1400" smtClean="0"/>
          </a:p>
          <a:p>
            <a:pPr lvl="1"/>
            <a:r>
              <a:rPr lang="en-US" sz="1600" smtClean="0"/>
              <a:t>The </a:t>
            </a:r>
            <a:r>
              <a:rPr lang="en-US" sz="1600"/>
              <a:t>Title IX Coordinator may sign a formal complaint over a complainant’s objections in order to ensure that the Board of Education does not respond with deliberate indifference to sex discrimination, including sexual harassment, in its programs and activities</a:t>
            </a:r>
            <a:r>
              <a:rPr lang="en-US" sz="1600" smtClean="0"/>
              <a:t>.</a:t>
            </a:r>
            <a:endParaRPr lang="en-US" sz="1600"/>
          </a:p>
        </p:txBody>
      </p:sp>
    </p:spTree>
    <p:extLst>
      <p:ext uri="{BB962C8B-B14F-4D97-AF65-F5344CB8AC3E}">
        <p14:creationId xmlns:p14="http://schemas.microsoft.com/office/powerpoint/2010/main" val="1151951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More Key Definitions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488060" y="2448899"/>
            <a:ext cx="8052624" cy="4349834"/>
          </a:xfrm>
        </p:spPr>
        <p:txBody>
          <a:bodyPr>
            <a:noAutofit/>
          </a:bodyPr>
          <a:lstStyle/>
          <a:p>
            <a:r>
              <a:rPr lang="en-US" sz="1600" b="1"/>
              <a:t>Supportive Measures</a:t>
            </a:r>
            <a:r>
              <a:rPr lang="en-US" sz="1600"/>
              <a:t> </a:t>
            </a:r>
            <a:r>
              <a:rPr lang="en-US" sz="1100"/>
              <a:t> </a:t>
            </a:r>
            <a:r>
              <a:rPr lang="en-US" sz="1600"/>
              <a:t>- means non-disciplinary, non-punitive individualized services offered as appropriate, as reasonably available, and without fee or charge to the complainant or the respondent before or after the filing of a formal complaint or where no formal complaint has been filed.  </a:t>
            </a:r>
            <a:endParaRPr lang="en-US" sz="1600" smtClean="0"/>
          </a:p>
          <a:p>
            <a:pPr lvl="1"/>
            <a:r>
              <a:rPr lang="en-US" sz="1400" smtClean="0"/>
              <a:t>Designed </a:t>
            </a:r>
            <a:r>
              <a:rPr lang="en-US" sz="1400"/>
              <a:t>to restore or preserve equal access to the Board of Education’s education program or activity without unreasonably burdening the other </a:t>
            </a:r>
            <a:r>
              <a:rPr lang="en-US" sz="1400" smtClean="0"/>
              <a:t>party.</a:t>
            </a:r>
          </a:p>
          <a:p>
            <a:pPr lvl="1"/>
            <a:r>
              <a:rPr lang="en-US" sz="1400" smtClean="0"/>
              <a:t>Include </a:t>
            </a:r>
            <a:r>
              <a:rPr lang="en-US" sz="1400"/>
              <a:t>measures designed to protect the safety of all parties or the Board of Education’s educational environment, or deter sexual harassment.  </a:t>
            </a:r>
            <a:endParaRPr lang="en-US" sz="1400" smtClean="0"/>
          </a:p>
          <a:p>
            <a:pPr lvl="1"/>
            <a:r>
              <a:rPr lang="en-US" sz="1400" smtClean="0"/>
              <a:t>May include </a:t>
            </a:r>
            <a:r>
              <a:rPr lang="en-US" sz="1400"/>
              <a:t>counseling, extensions of deadlines or other course-related adjustments, modifications of work or class schedules, escort services, mutual restrictions on contact between the parties, changes in work locations, leaves of absence, increased security and monitoring of schools or other buildings operated by the Board of Education, and other similar measures.  </a:t>
            </a:r>
            <a:endParaRPr lang="en-US" sz="1400" smtClean="0"/>
          </a:p>
          <a:p>
            <a:pPr lvl="1"/>
            <a:r>
              <a:rPr lang="en-US" sz="1400" smtClean="0"/>
              <a:t>Supportive measures to be kept confidential to </a:t>
            </a:r>
            <a:r>
              <a:rPr lang="en-US" sz="1400"/>
              <a:t>the extent that maintaining such confidentiality would not impair the ability of the Board of Education to provide the supportive measures.  </a:t>
            </a:r>
            <a:endParaRPr lang="en-US" sz="1400" smtClean="0"/>
          </a:p>
          <a:p>
            <a:pPr lvl="1"/>
            <a:r>
              <a:rPr lang="en-US" sz="1400" smtClean="0"/>
              <a:t>The </a:t>
            </a:r>
            <a:r>
              <a:rPr lang="en-US" sz="1400"/>
              <a:t>Title IX Coordinator is responsible for coordinating the effective implementation of supportive measures</a:t>
            </a:r>
            <a:r>
              <a:rPr lang="en-US" sz="1400" smtClean="0"/>
              <a:t>.</a:t>
            </a:r>
          </a:p>
        </p:txBody>
      </p:sp>
    </p:spTree>
    <p:extLst>
      <p:ext uri="{BB962C8B-B14F-4D97-AF65-F5344CB8AC3E}">
        <p14:creationId xmlns:p14="http://schemas.microsoft.com/office/powerpoint/2010/main" val="1448141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Who are the GCPS Title IX Coordinators?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a:spcBef>
                <a:spcPct val="0"/>
              </a:spcBef>
              <a:spcAft>
                <a:spcPct val="0"/>
              </a:spcAft>
            </a:pPr>
            <a:r>
              <a:rPr lang="en-US" sz="1400"/>
              <a:t>The Supervisor of Pupil Services serves as the Title IX Coordinator for complaints of sexual harassment related to students.  Students, parents and community members may report allegations of harassment to:</a:t>
            </a:r>
          </a:p>
          <a:p>
            <a:pPr marL="0" indent="0">
              <a:spcBef>
                <a:spcPct val="0"/>
              </a:spcBef>
              <a:spcAft>
                <a:spcPct val="0"/>
              </a:spcAft>
              <a:buNone/>
            </a:pPr>
            <a:r>
              <a:rPr lang="en-US" sz="1400" smtClean="0"/>
              <a:t>	Cheryl </a:t>
            </a:r>
            <a:r>
              <a:rPr lang="en-US" sz="1400"/>
              <a:t>Gnegy</a:t>
            </a:r>
          </a:p>
          <a:p>
            <a:pPr marL="0" indent="0">
              <a:spcBef>
                <a:spcPct val="0"/>
              </a:spcBef>
              <a:spcAft>
                <a:spcPct val="0"/>
              </a:spcAft>
              <a:buNone/>
            </a:pPr>
            <a:r>
              <a:rPr lang="en-US" sz="1400" smtClean="0"/>
              <a:t>	Supervisor </a:t>
            </a:r>
            <a:r>
              <a:rPr lang="en-US" sz="1400"/>
              <a:t>of Pupil Services</a:t>
            </a:r>
          </a:p>
          <a:p>
            <a:pPr marL="0" indent="0">
              <a:spcBef>
                <a:spcPct val="0"/>
              </a:spcBef>
              <a:spcAft>
                <a:spcPct val="0"/>
              </a:spcAft>
              <a:buNone/>
            </a:pPr>
            <a:r>
              <a:rPr lang="en-US" sz="1400" smtClean="0"/>
              <a:t>	Garrett </a:t>
            </a:r>
            <a:r>
              <a:rPr lang="en-US" sz="1400"/>
              <a:t>County Public Schools</a:t>
            </a:r>
          </a:p>
          <a:p>
            <a:pPr marL="0" indent="0">
              <a:spcBef>
                <a:spcPct val="0"/>
              </a:spcBef>
              <a:spcAft>
                <a:spcPct val="0"/>
              </a:spcAft>
              <a:buNone/>
            </a:pPr>
            <a:r>
              <a:rPr lang="en-US" sz="1400" smtClean="0"/>
              <a:t>	40 </a:t>
            </a:r>
            <a:r>
              <a:rPr lang="en-US" sz="1400"/>
              <a:t>South Second Street, </a:t>
            </a:r>
          </a:p>
          <a:p>
            <a:pPr marL="0" indent="0">
              <a:spcBef>
                <a:spcPct val="0"/>
              </a:spcBef>
              <a:spcAft>
                <a:spcPct val="0"/>
              </a:spcAft>
              <a:buNone/>
            </a:pPr>
            <a:r>
              <a:rPr lang="en-US" sz="1400" smtClean="0"/>
              <a:t>	Oakland</a:t>
            </a:r>
            <a:r>
              <a:rPr lang="en-US" sz="1400"/>
              <a:t>, Maryland 21550</a:t>
            </a:r>
          </a:p>
          <a:p>
            <a:pPr marL="0" indent="0">
              <a:spcBef>
                <a:spcPct val="0"/>
              </a:spcBef>
              <a:spcAft>
                <a:spcPct val="0"/>
              </a:spcAft>
              <a:buNone/>
            </a:pPr>
            <a:r>
              <a:rPr lang="en-US" sz="1400" smtClean="0"/>
              <a:t>	(</a:t>
            </a:r>
            <a:r>
              <a:rPr lang="en-US" sz="1400"/>
              <a:t>301) 334-7642</a:t>
            </a:r>
          </a:p>
          <a:p>
            <a:pPr marL="0" indent="0">
              <a:spcBef>
                <a:spcPct val="0"/>
              </a:spcBef>
              <a:spcAft>
                <a:spcPct val="0"/>
              </a:spcAft>
              <a:buNone/>
            </a:pPr>
            <a:r>
              <a:rPr lang="en-US" sz="1400" smtClean="0">
                <a:hlinkClick r:id="rId3"/>
              </a:rPr>
              <a:t>	</a:t>
            </a:r>
            <a:r>
              <a:rPr lang="en-US" sz="1400" u="sng" smtClean="0">
                <a:hlinkClick r:id="rId3"/>
              </a:rPr>
              <a:t>cheryl.gnegy@garrettcountyschools.org</a:t>
            </a:r>
            <a:endParaRPr lang="en-US" sz="1400"/>
          </a:p>
          <a:p>
            <a:pPr>
              <a:spcBef>
                <a:spcPct val="0"/>
              </a:spcBef>
              <a:spcAft>
                <a:spcPct val="0"/>
              </a:spcAft>
            </a:pPr>
            <a:r>
              <a:rPr lang="en-US" sz="1400"/>
              <a:t> </a:t>
            </a:r>
            <a:r>
              <a:rPr lang="en-US" sz="1400" smtClean="0"/>
              <a:t>The </a:t>
            </a:r>
            <a:r>
              <a:rPr lang="en-US" sz="1400"/>
              <a:t>Director of Human Resources is the Title IX Coordinator for complaints of sexual harassment related to employees.  Employees may report allegations of harassment to:</a:t>
            </a:r>
          </a:p>
          <a:p>
            <a:pPr>
              <a:spcBef>
                <a:spcPct val="0"/>
              </a:spcBef>
              <a:spcAft>
                <a:spcPct val="0"/>
              </a:spcAft>
            </a:pPr>
            <a:endParaRPr lang="en-US" sz="1400"/>
          </a:p>
          <a:p>
            <a:pPr marL="0" indent="0">
              <a:spcBef>
                <a:spcPct val="0"/>
              </a:spcBef>
              <a:spcAft>
                <a:spcPct val="0"/>
              </a:spcAft>
              <a:buNone/>
            </a:pPr>
            <a:r>
              <a:rPr lang="en-US" sz="1400" smtClean="0"/>
              <a:t>	Jane </a:t>
            </a:r>
            <a:r>
              <a:rPr lang="en-US" sz="1400"/>
              <a:t>Wildeson, Ed.D.</a:t>
            </a:r>
          </a:p>
          <a:p>
            <a:pPr marL="0" indent="0">
              <a:spcBef>
                <a:spcPct val="0"/>
              </a:spcBef>
              <a:spcAft>
                <a:spcPct val="0"/>
              </a:spcAft>
              <a:buNone/>
            </a:pPr>
            <a:r>
              <a:rPr lang="en-US" sz="1400" smtClean="0"/>
              <a:t>	Director </a:t>
            </a:r>
            <a:r>
              <a:rPr lang="en-US" sz="1400"/>
              <a:t>of Human Resources and Employee Relations</a:t>
            </a:r>
          </a:p>
          <a:p>
            <a:pPr marL="0" indent="0">
              <a:spcBef>
                <a:spcPct val="0"/>
              </a:spcBef>
              <a:spcAft>
                <a:spcPct val="0"/>
              </a:spcAft>
              <a:buNone/>
            </a:pPr>
            <a:r>
              <a:rPr lang="en-US" sz="1400" smtClean="0"/>
              <a:t>	Garrett </a:t>
            </a:r>
            <a:r>
              <a:rPr lang="en-US" sz="1400"/>
              <a:t>County Public Schools</a:t>
            </a:r>
          </a:p>
          <a:p>
            <a:pPr marL="0" indent="0">
              <a:spcBef>
                <a:spcPct val="0"/>
              </a:spcBef>
              <a:spcAft>
                <a:spcPct val="0"/>
              </a:spcAft>
              <a:buNone/>
            </a:pPr>
            <a:r>
              <a:rPr lang="en-US" sz="1400" smtClean="0"/>
              <a:t>	40 </a:t>
            </a:r>
            <a:r>
              <a:rPr lang="en-US" sz="1400"/>
              <a:t>South Second Street, </a:t>
            </a:r>
          </a:p>
          <a:p>
            <a:pPr marL="0" indent="0">
              <a:spcBef>
                <a:spcPct val="0"/>
              </a:spcBef>
              <a:spcAft>
                <a:spcPct val="0"/>
              </a:spcAft>
              <a:buNone/>
            </a:pPr>
            <a:r>
              <a:rPr lang="en-US" sz="1400" smtClean="0"/>
              <a:t>	Oakland</a:t>
            </a:r>
            <a:r>
              <a:rPr lang="en-US" sz="1400"/>
              <a:t>, Maryland 21550</a:t>
            </a:r>
          </a:p>
          <a:p>
            <a:pPr marL="0" indent="0">
              <a:spcBef>
                <a:spcPct val="0"/>
              </a:spcBef>
              <a:spcAft>
                <a:spcPct val="0"/>
              </a:spcAft>
              <a:buNone/>
            </a:pPr>
            <a:r>
              <a:rPr lang="en-US" sz="1400" smtClean="0"/>
              <a:t>	(</a:t>
            </a:r>
            <a:r>
              <a:rPr lang="en-US" sz="1400"/>
              <a:t>301) 334-8903</a:t>
            </a:r>
          </a:p>
          <a:p>
            <a:pPr marL="0" indent="0">
              <a:spcBef>
                <a:spcPct val="0"/>
              </a:spcBef>
              <a:spcAft>
                <a:spcPct val="0"/>
              </a:spcAft>
              <a:buNone/>
            </a:pPr>
            <a:r>
              <a:rPr lang="en-US" sz="1400" u="sng" smtClean="0">
                <a:hlinkClick r:id="rId4"/>
              </a:rPr>
              <a:t>	jane.wildesen@garrettcountyschools.org</a:t>
            </a:r>
            <a:endParaRPr lang="en-US" sz="1400"/>
          </a:p>
        </p:txBody>
      </p:sp>
    </p:spTree>
    <p:extLst>
      <p:ext uri="{BB962C8B-B14F-4D97-AF65-F5344CB8AC3E}">
        <p14:creationId xmlns:p14="http://schemas.microsoft.com/office/powerpoint/2010/main" val="939604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General Response to Complaints of Sexual Harassment</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r>
              <a:rPr lang="en-US" sz="3200" smtClean="0"/>
              <a:t>Reporting:</a:t>
            </a:r>
          </a:p>
          <a:p>
            <a:pPr lvl="1"/>
            <a:r>
              <a:rPr lang="en-US" sz="2800"/>
              <a:t>All members of the school community should promptly report sexual </a:t>
            </a:r>
            <a:r>
              <a:rPr lang="en-US" sz="2800" smtClean="0"/>
              <a:t>harassment.  Why?????</a:t>
            </a:r>
          </a:p>
          <a:p>
            <a:pPr lvl="2"/>
            <a:r>
              <a:rPr lang="en-US" sz="2400" smtClean="0"/>
              <a:t>Maximize </a:t>
            </a:r>
            <a:r>
              <a:rPr lang="en-US" sz="2400"/>
              <a:t>the ability of the District to obtain evidence, identify potential witnesses, conduct a thorough, prompt, and impartial investigation, and take prompt corrective action. </a:t>
            </a:r>
            <a:endParaRPr lang="en-US" sz="2400" smtClean="0"/>
          </a:p>
          <a:p>
            <a:pPr lvl="2"/>
            <a:r>
              <a:rPr lang="en-US" sz="2400" smtClean="0"/>
              <a:t>A </a:t>
            </a:r>
            <a:r>
              <a:rPr lang="en-US" sz="2400"/>
              <a:t>delay in reporting may result in the loss of relevant evidence and witness testimony, impairing the ability of the District to respond and take appropriate action</a:t>
            </a:r>
            <a:r>
              <a:rPr lang="en-US" sz="2400" smtClean="0"/>
              <a:t>.</a:t>
            </a:r>
          </a:p>
          <a:p>
            <a:pPr marL="914400" lvl="2" indent="0">
              <a:buNone/>
            </a:pPr>
            <a:endParaRPr lang="en-US"/>
          </a:p>
          <a:p>
            <a:endParaRPr lang="en-US"/>
          </a:p>
        </p:txBody>
      </p:sp>
    </p:spTree>
    <p:extLst>
      <p:ext uri="{BB962C8B-B14F-4D97-AF65-F5344CB8AC3E}">
        <p14:creationId xmlns:p14="http://schemas.microsoft.com/office/powerpoint/2010/main" val="3135915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General Response to Complaints of Sexual Harassment</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r>
              <a:rPr lang="en-US" smtClean="0"/>
              <a:t>Reporting:</a:t>
            </a:r>
          </a:p>
          <a:p>
            <a:pPr lvl="1"/>
            <a:r>
              <a:rPr lang="en-US"/>
              <a:t>Any person who believes they have been a victim of sexual harassment, or any person who has observed or learned about an incident of sexual harassment, should report the incident immediately to the applicable Title IX Coordinator or any employee of the Board of Education.  </a:t>
            </a:r>
          </a:p>
          <a:p>
            <a:pPr lvl="1"/>
            <a:r>
              <a:rPr lang="en-US" smtClean="0"/>
              <a:t>Any </a:t>
            </a:r>
            <a:r>
              <a:rPr lang="en-US"/>
              <a:t>Board of Education employee who either (1) receives a report of alleged sex discrimination, including sexual harassment, or (2) observes an incident of sex discrimination, including sexual harassment, shall promptly notify the Title IX Coordinator in writing, including as much detail about the alleged incident as </a:t>
            </a:r>
            <a:r>
              <a:rPr lang="en-US" smtClean="0"/>
              <a:t>possible.</a:t>
            </a:r>
            <a:endParaRPr lang="en-US"/>
          </a:p>
          <a:p>
            <a:pPr lvl="1"/>
            <a:r>
              <a:rPr lang="en-US"/>
              <a:t>If any person believes a crime has been committed, it should also be reported to law enforcement. </a:t>
            </a:r>
          </a:p>
          <a:p>
            <a:pPr marL="914400" lvl="2" indent="0">
              <a:buNone/>
            </a:pPr>
            <a:endParaRPr lang="en-US"/>
          </a:p>
          <a:p>
            <a:endParaRPr lang="en-US"/>
          </a:p>
        </p:txBody>
      </p:sp>
    </p:spTree>
    <p:extLst>
      <p:ext uri="{BB962C8B-B14F-4D97-AF65-F5344CB8AC3E}">
        <p14:creationId xmlns:p14="http://schemas.microsoft.com/office/powerpoint/2010/main" val="3410373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General Response to Complaints of Sexual Harassment</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r>
              <a:rPr lang="en-US" smtClean="0"/>
              <a:t>Generally: GCPS will </a:t>
            </a:r>
            <a:r>
              <a:rPr lang="en-US"/>
              <a:t>respond promptly to actual knowledge of sexual harassment in an education program or activity in a manner that is not deliberately indifferent</a:t>
            </a:r>
            <a:r>
              <a:rPr lang="en-US" smtClean="0"/>
              <a:t>.</a:t>
            </a:r>
          </a:p>
          <a:p>
            <a:r>
              <a:rPr lang="en-US" smtClean="0"/>
              <a:t>Respond with supportive measures to all reports of sexual harassment.</a:t>
            </a:r>
          </a:p>
          <a:p>
            <a:r>
              <a:rPr lang="en-US" smtClean="0"/>
              <a:t>Equitable treatment of the parties.</a:t>
            </a:r>
          </a:p>
          <a:p>
            <a:pPr lvl="1"/>
            <a:r>
              <a:rPr lang="en-US" smtClean="0"/>
              <a:t>Both the complainant and respondent must be treated equitably.  </a:t>
            </a:r>
          </a:p>
          <a:p>
            <a:pPr lvl="1"/>
            <a:r>
              <a:rPr lang="en-US" smtClean="0"/>
              <a:t>Supportive measures will be offered to complainants and respondents.</a:t>
            </a:r>
          </a:p>
          <a:p>
            <a:pPr lvl="1"/>
            <a:r>
              <a:rPr lang="en-US" smtClean="0"/>
              <a:t>The formal grievance process must be followed before imposing any formal disciplinary sanctions against respondents (i.e., suspension/expulsion).</a:t>
            </a:r>
          </a:p>
          <a:p>
            <a:pPr lvl="1"/>
            <a:endParaRPr lang="en-US"/>
          </a:p>
          <a:p>
            <a:pPr marL="457200" lvl="1" indent="0">
              <a:buNone/>
            </a:pPr>
            <a:endParaRPr lang="en-US" smtClean="0"/>
          </a:p>
          <a:p>
            <a:pPr marL="914400" lvl="2" indent="0">
              <a:buNone/>
            </a:pPr>
            <a:endParaRPr lang="en-US"/>
          </a:p>
          <a:p>
            <a:endParaRPr lang="en-US"/>
          </a:p>
        </p:txBody>
      </p:sp>
    </p:spTree>
    <p:extLst>
      <p:ext uri="{BB962C8B-B14F-4D97-AF65-F5344CB8AC3E}">
        <p14:creationId xmlns:p14="http://schemas.microsoft.com/office/powerpoint/2010/main" val="3292966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General Response to Complaints of Sexual Harassment</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lvl="0" fontAlgn="base"/>
            <a:r>
              <a:rPr lang="en-US" sz="2000" b="1"/>
              <a:t>Emergency </a:t>
            </a:r>
            <a:r>
              <a:rPr lang="en-US" sz="2000" b="1" smtClean="0"/>
              <a:t>removal (students).</a:t>
            </a:r>
            <a:r>
              <a:rPr lang="en-US" sz="2000" smtClean="0"/>
              <a:t>  </a:t>
            </a:r>
          </a:p>
          <a:p>
            <a:pPr lvl="1" fontAlgn="base"/>
            <a:r>
              <a:rPr lang="en-US" sz="1600" smtClean="0"/>
              <a:t>GCPS may remove a student respondent from the education program or activity on an </a:t>
            </a:r>
            <a:r>
              <a:rPr lang="en-US" sz="1600" i="1" smtClean="0"/>
              <a:t>emergency </a:t>
            </a:r>
            <a:r>
              <a:rPr lang="en-US" sz="1600" smtClean="0"/>
              <a:t>basis provided the Board: </a:t>
            </a:r>
          </a:p>
          <a:p>
            <a:pPr lvl="2" fontAlgn="base"/>
            <a:r>
              <a:rPr lang="en-US" sz="1400" smtClean="0"/>
              <a:t>(</a:t>
            </a:r>
            <a:r>
              <a:rPr lang="en-US" sz="1400"/>
              <a:t>1) undertakes an individualized safety and risk analysis, </a:t>
            </a:r>
            <a:endParaRPr lang="en-US" sz="1400" smtClean="0"/>
          </a:p>
          <a:p>
            <a:pPr lvl="2" fontAlgn="base"/>
            <a:r>
              <a:rPr lang="en-US" sz="1400" smtClean="0"/>
              <a:t>(</a:t>
            </a:r>
            <a:r>
              <a:rPr lang="en-US" sz="1400"/>
              <a:t>2) determines that an immediate threat to the physical health or safety of any student or other individual arising from the allegations of sexual harassment justifies removal, and </a:t>
            </a:r>
            <a:endParaRPr lang="en-US" sz="1400" smtClean="0"/>
          </a:p>
          <a:p>
            <a:pPr lvl="2" fontAlgn="base"/>
            <a:r>
              <a:rPr lang="en-US" sz="1400" smtClean="0"/>
              <a:t>(</a:t>
            </a:r>
            <a:r>
              <a:rPr lang="en-US" sz="1400"/>
              <a:t>3) provides the respondent with notice and an opportunity to challenge the decision immediately following the removal.  </a:t>
            </a:r>
            <a:endParaRPr lang="en-US" sz="1400" smtClean="0"/>
          </a:p>
          <a:p>
            <a:pPr lvl="1" fontAlgn="base"/>
            <a:r>
              <a:rPr lang="en-US" sz="1600" smtClean="0"/>
              <a:t>Emergency </a:t>
            </a:r>
            <a:r>
              <a:rPr lang="en-US" sz="1600"/>
              <a:t>removals are not an appropriate action to address emotional or mental health needs, which should instead be addressed by supportive measures.  </a:t>
            </a:r>
            <a:endParaRPr lang="en-US" sz="1600" smtClean="0"/>
          </a:p>
          <a:p>
            <a:pPr lvl="1" fontAlgn="base"/>
            <a:r>
              <a:rPr lang="en-US" sz="1600" smtClean="0"/>
              <a:t>All </a:t>
            </a:r>
            <a:r>
              <a:rPr lang="en-US" sz="1600"/>
              <a:t>such removals must be made in accordance with other applicable laws, including but not limited to the Individuals with Disabilities Education Act, Section 504 of the Rehabilitation Act of 1973, and the Americans with Disabilities Act</a:t>
            </a:r>
            <a:r>
              <a:rPr lang="en-US" sz="1600" smtClean="0"/>
              <a:t>.</a:t>
            </a:r>
          </a:p>
          <a:p>
            <a:pPr lvl="1" fontAlgn="base"/>
            <a:r>
              <a:rPr lang="en-US" sz="1600" smtClean="0"/>
              <a:t>Consult with Director of Student Services, Superintendent or designee for emergency removal of student.</a:t>
            </a:r>
            <a:endParaRPr lang="en-US" sz="1600"/>
          </a:p>
          <a:p>
            <a:pPr marL="457200" lvl="1" indent="0">
              <a:buNone/>
            </a:pPr>
            <a:endParaRPr lang="en-US" smtClean="0"/>
          </a:p>
          <a:p>
            <a:pPr marL="914400" lvl="2" indent="0">
              <a:buNone/>
            </a:pPr>
            <a:endParaRPr lang="en-US"/>
          </a:p>
          <a:p>
            <a:endParaRPr lang="en-US"/>
          </a:p>
        </p:txBody>
      </p:sp>
    </p:spTree>
    <p:extLst>
      <p:ext uri="{BB962C8B-B14F-4D97-AF65-F5344CB8AC3E}">
        <p14:creationId xmlns:p14="http://schemas.microsoft.com/office/powerpoint/2010/main" val="3346343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General Response to Complaints of Sexual Harassment</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lvl="0" fontAlgn="base"/>
            <a:r>
              <a:rPr lang="en-US" b="1"/>
              <a:t>Administrative </a:t>
            </a:r>
            <a:r>
              <a:rPr lang="en-US" b="1" smtClean="0"/>
              <a:t>Leave (staff).</a:t>
            </a:r>
            <a:r>
              <a:rPr lang="en-US" smtClean="0"/>
              <a:t>  </a:t>
            </a:r>
          </a:p>
          <a:p>
            <a:pPr lvl="1" fontAlgn="base"/>
            <a:r>
              <a:rPr lang="en-US" smtClean="0"/>
              <a:t>Subject to applicable education laws and collective bargaining agreements, GCPS may place an employee on </a:t>
            </a:r>
            <a:r>
              <a:rPr lang="en-US"/>
              <a:t>administrative leave during the pendency of the grievance </a:t>
            </a:r>
            <a:r>
              <a:rPr lang="en-US" smtClean="0"/>
              <a:t>process.  </a:t>
            </a:r>
          </a:p>
          <a:p>
            <a:pPr lvl="1" fontAlgn="base"/>
            <a:r>
              <a:rPr lang="en-US" smtClean="0"/>
              <a:t>Placement </a:t>
            </a:r>
            <a:r>
              <a:rPr lang="en-US"/>
              <a:t>of any employee on such administrative leave must be made in accordance with other applicable laws, including but not limited to Section 504 of the Rehabilitation Act of 1973 and the Americans with Disabilities Act.</a:t>
            </a:r>
          </a:p>
          <a:p>
            <a:r>
              <a:rPr lang="en-US"/>
              <a:t> </a:t>
            </a:r>
            <a:r>
              <a:rPr lang="en-US" smtClean="0"/>
              <a:t>Consult with HR and the Superintendent or designee for placement of an employee on administrative leave.</a:t>
            </a:r>
          </a:p>
          <a:p>
            <a:pPr marL="914400" lvl="2" indent="0">
              <a:buNone/>
            </a:pPr>
            <a:endParaRPr lang="en-US"/>
          </a:p>
          <a:p>
            <a:endParaRPr lang="en-US"/>
          </a:p>
        </p:txBody>
      </p:sp>
    </p:spTree>
    <p:extLst>
      <p:ext uri="{BB962C8B-B14F-4D97-AF65-F5344CB8AC3E}">
        <p14:creationId xmlns:p14="http://schemas.microsoft.com/office/powerpoint/2010/main" val="821282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General Response to Complaints of Sexual Harassment</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lvl="0" fontAlgn="base"/>
            <a:r>
              <a:rPr lang="en-US" b="1"/>
              <a:t>Title IX Coordinator’s Response to Report of </a:t>
            </a:r>
            <a:r>
              <a:rPr lang="en-US" b="1" smtClean="0"/>
              <a:t>Sexual Harassment (regardless of whether a formal complaint is filed).</a:t>
            </a:r>
            <a:r>
              <a:rPr lang="en-US" smtClean="0"/>
              <a:t>  </a:t>
            </a:r>
          </a:p>
          <a:p>
            <a:pPr lvl="1" fontAlgn="base"/>
            <a:r>
              <a:rPr lang="en-US" smtClean="0"/>
              <a:t>Upon </a:t>
            </a:r>
            <a:r>
              <a:rPr lang="en-US"/>
              <a:t>receiving a report of alleged sex discrimination, including sexual harassment, regardless of whether a formal complaint is filed, the Title IX Coordinator shall </a:t>
            </a:r>
            <a:r>
              <a:rPr lang="en-US" smtClean="0"/>
              <a:t>promptly: </a:t>
            </a:r>
          </a:p>
          <a:p>
            <a:pPr lvl="2" fontAlgn="base"/>
            <a:r>
              <a:rPr lang="en-US" smtClean="0"/>
              <a:t>contact </a:t>
            </a:r>
            <a:r>
              <a:rPr lang="en-US"/>
              <a:t>the complainant to discuss the availability of supportive measures, </a:t>
            </a:r>
            <a:endParaRPr lang="en-US" smtClean="0"/>
          </a:p>
          <a:p>
            <a:pPr lvl="2" fontAlgn="base"/>
            <a:r>
              <a:rPr lang="en-US" smtClean="0"/>
              <a:t>consider </a:t>
            </a:r>
            <a:r>
              <a:rPr lang="en-US"/>
              <a:t>the complainant’s wishes with respect to supportive measures, </a:t>
            </a:r>
            <a:endParaRPr lang="en-US" smtClean="0"/>
          </a:p>
          <a:p>
            <a:pPr lvl="2" fontAlgn="base"/>
            <a:r>
              <a:rPr lang="en-US" smtClean="0"/>
              <a:t>inform </a:t>
            </a:r>
            <a:r>
              <a:rPr lang="en-US"/>
              <a:t>the complainant of the availability of supportive measures with or without the filing of a formal complaint, and </a:t>
            </a:r>
            <a:endParaRPr lang="en-US" smtClean="0"/>
          </a:p>
          <a:p>
            <a:pPr lvl="2" fontAlgn="base"/>
            <a:r>
              <a:rPr lang="en-US" smtClean="0"/>
              <a:t>explain </a:t>
            </a:r>
            <a:r>
              <a:rPr lang="en-US"/>
              <a:t>to the complainant the process for filing a formal complaint.  </a:t>
            </a:r>
            <a:endParaRPr lang="en-US" smtClean="0"/>
          </a:p>
          <a:p>
            <a:endParaRPr lang="en-US"/>
          </a:p>
          <a:p>
            <a:pPr marL="914400" lvl="2" indent="0">
              <a:buNone/>
            </a:pPr>
            <a:endParaRPr lang="en-US"/>
          </a:p>
          <a:p>
            <a:endParaRPr lang="en-US"/>
          </a:p>
        </p:txBody>
      </p:sp>
    </p:spTree>
    <p:extLst>
      <p:ext uri="{BB962C8B-B14F-4D97-AF65-F5344CB8AC3E}">
        <p14:creationId xmlns:p14="http://schemas.microsoft.com/office/powerpoint/2010/main" val="839988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General Response to Complaints of Sexual Harassment</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lvl="0" fontAlgn="base"/>
            <a:r>
              <a:rPr lang="en-US" b="1"/>
              <a:t>Title IX Coordinator’s Response to Report of </a:t>
            </a:r>
            <a:r>
              <a:rPr lang="en-US" b="1" smtClean="0"/>
              <a:t>Sexual Harassment (regardless of whether a formal complaint is filed).</a:t>
            </a:r>
            <a:r>
              <a:rPr lang="en-US" smtClean="0"/>
              <a:t>  </a:t>
            </a:r>
          </a:p>
          <a:p>
            <a:pPr lvl="1" fontAlgn="base"/>
            <a:r>
              <a:rPr lang="en-US"/>
              <a:t>If the complainant does not wish to file a formal complaint and the Title IX Coordinator concludes that misconduct has occurred that does not meet the definition of sexual harassment as defined in </a:t>
            </a:r>
            <a:r>
              <a:rPr lang="en-US" smtClean="0"/>
              <a:t>Section II of the Procedure, </a:t>
            </a:r>
            <a:r>
              <a:rPr lang="en-US"/>
              <a:t>the Title IX Coordinator shall refer the matter to: </a:t>
            </a:r>
            <a:endParaRPr lang="en-US" smtClean="0"/>
          </a:p>
          <a:p>
            <a:pPr lvl="2" fontAlgn="base"/>
            <a:r>
              <a:rPr lang="en-US" u="sng" smtClean="0"/>
              <a:t>(</a:t>
            </a:r>
            <a:r>
              <a:rPr lang="en-US" u="sng"/>
              <a:t>a) the Director of Human </a:t>
            </a:r>
            <a:r>
              <a:rPr lang="en-US" u="sng" smtClean="0"/>
              <a:t>Resources (i.e., Title IX Coordinator for staff) </a:t>
            </a:r>
            <a:r>
              <a:rPr lang="en-US" u="sng"/>
              <a:t>if the alleged perpetrator is an employee; or </a:t>
            </a:r>
            <a:endParaRPr lang="en-US" u="sng" smtClean="0"/>
          </a:p>
          <a:p>
            <a:pPr lvl="2" fontAlgn="base"/>
            <a:r>
              <a:rPr lang="en-US" u="sng" smtClean="0"/>
              <a:t>(</a:t>
            </a:r>
            <a:r>
              <a:rPr lang="en-US" u="sng"/>
              <a:t>b) the school principal of the school the alleged perpetrator attends if the alleged perpetrator is a student.</a:t>
            </a:r>
            <a:r>
              <a:rPr lang="en-US" sz="600"/>
              <a:t> </a:t>
            </a:r>
            <a:endParaRPr lang="en-US"/>
          </a:p>
          <a:p>
            <a:r>
              <a:rPr lang="en-US" smtClean="0"/>
              <a:t>The </a:t>
            </a:r>
            <a:r>
              <a:rPr lang="en-US"/>
              <a:t>formal grievance process will be utilized for the immediate assessment, investigation, and resolution of all Title IX sexual harassment for</a:t>
            </a:r>
            <a:r>
              <a:rPr lang="en-US" sz="1200"/>
              <a:t> </a:t>
            </a:r>
            <a:r>
              <a:rPr lang="en-US"/>
              <a:t>mal complaints.  </a:t>
            </a:r>
            <a:endParaRPr lang="en-US" sz="1200"/>
          </a:p>
          <a:p>
            <a:endParaRPr lang="en-US"/>
          </a:p>
          <a:p>
            <a:pPr marL="914400" lvl="2" indent="0">
              <a:buNone/>
            </a:pPr>
            <a:endParaRPr lang="en-US"/>
          </a:p>
          <a:p>
            <a:endParaRPr lang="en-US"/>
          </a:p>
        </p:txBody>
      </p:sp>
    </p:spTree>
    <p:extLst>
      <p:ext uri="{BB962C8B-B14F-4D97-AF65-F5344CB8AC3E}">
        <p14:creationId xmlns:p14="http://schemas.microsoft.com/office/powerpoint/2010/main" val="1938123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6"/>
            <a:ext cx="2047810" cy="4946003"/>
          </a:xfrm>
        </p:spPr>
        <p:txBody>
          <a:bodyPr>
            <a:normAutofit/>
          </a:bodyPr>
          <a:lstStyle/>
          <a:p>
            <a:r>
              <a:rPr lang="en-US">
                <a:solidFill>
                  <a:srgbClr val="FFFFFF"/>
                </a:solidFill>
              </a:rPr>
              <a:t>Title IX</a:t>
            </a:r>
          </a:p>
        </p:txBody>
      </p:sp>
      <p:sp>
        <p:nvSpPr>
          <p:cNvPr id="14" name="Rectangle 13">
            <a:extLst>
              <a:ext uri="{FF2B5EF4-FFF2-40B4-BE49-F238E27FC236}">
                <a16:creationId xmlns:a16="http://schemas.microsoft.com/office/drawing/2014/main" id="{07A4B640-BB7F-4272-A710-068DBA9F9A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3855700" y="469899"/>
            <a:ext cx="4465223" cy="6242399"/>
          </a:xfrm>
        </p:spPr>
        <p:txBody>
          <a:bodyPr anchor="ctr">
            <a:normAutofit fontScale="92500" lnSpcReduction="10000"/>
          </a:bodyPr>
          <a:lstStyle/>
          <a:p>
            <a:pPr marL="0" indent="0">
              <a:buNone/>
            </a:pPr>
            <a:r>
              <a:rPr lang="en-US" cap="none"/>
              <a:t>Title IX of the Education Amendments of 1972 prohibits discrimination on the basis of sex, including sexual harassment, in education programs and activities. </a:t>
            </a:r>
            <a:endParaRPr lang="en-US" cap="none" smtClean="0"/>
          </a:p>
          <a:p>
            <a:pPr marL="0" indent="0">
              <a:buNone/>
            </a:pPr>
            <a:endParaRPr lang="en-US"/>
          </a:p>
          <a:p>
            <a:pPr marL="0" indent="0">
              <a:buNone/>
            </a:pPr>
            <a:r>
              <a:rPr lang="en-US" cap="none" smtClean="0"/>
              <a:t>This </a:t>
            </a:r>
            <a:r>
              <a:rPr lang="en-US" cap="none"/>
              <a:t>law applies to all institutions receiving federal funds</a:t>
            </a:r>
            <a:r>
              <a:rPr lang="en-US" cap="none" smtClean="0"/>
              <a:t>.</a:t>
            </a:r>
          </a:p>
          <a:p>
            <a:pPr marL="0" indent="0">
              <a:buNone/>
            </a:pPr>
            <a:endParaRPr lang="en-US"/>
          </a:p>
          <a:p>
            <a:pPr marL="0" indent="0">
              <a:buNone/>
            </a:pPr>
            <a:r>
              <a:rPr lang="en-US" cap="none" smtClean="0"/>
              <a:t>In the summer of </a:t>
            </a:r>
            <a:r>
              <a:rPr lang="en-US" smtClean="0"/>
              <a:t>2020, t</a:t>
            </a:r>
            <a:r>
              <a:rPr lang="en-US" cap="none" smtClean="0"/>
              <a:t>he U.S. Department of Education promulgated regulations to implement Title IX which set forth requirements for the investigation and resolution of complaints of sexual harassment in education programs and activities.  </a:t>
            </a:r>
            <a:r>
              <a:rPr lang="en-US" i="1" cap="none" smtClean="0"/>
              <a:t>See </a:t>
            </a:r>
            <a:r>
              <a:rPr lang="en-US" cap="none" smtClean="0"/>
              <a:t>34 CFR Part 106.</a:t>
            </a:r>
            <a:endParaRPr lang="en-US" cap="none"/>
          </a:p>
        </p:txBody>
      </p:sp>
    </p:spTree>
    <p:extLst>
      <p:ext uri="{BB962C8B-B14F-4D97-AF65-F5344CB8AC3E}">
        <p14:creationId xmlns:p14="http://schemas.microsoft.com/office/powerpoint/2010/main" val="4288364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General Response to Complaints of Sexual Harassment</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lvl="0"/>
            <a:r>
              <a:rPr lang="en-US" b="1"/>
              <a:t>Suspected Child Abuse or Neglect</a:t>
            </a:r>
            <a:r>
              <a:rPr lang="en-US"/>
              <a:t> . </a:t>
            </a:r>
            <a:endParaRPr lang="en-US" smtClean="0"/>
          </a:p>
          <a:p>
            <a:pPr lvl="1"/>
            <a:r>
              <a:rPr lang="en-US" smtClean="0"/>
              <a:t>If </a:t>
            </a:r>
            <a:r>
              <a:rPr lang="en-US"/>
              <a:t>the alleged conduct involves suspected child abuse or neglect, the Title IX Coordinator(s) will notify appropriate social service and law enforcement agencies and will suspend the local investigation until the outside agency(ies) have completed the evidence gathering process.  </a:t>
            </a:r>
            <a:endParaRPr lang="en-US" smtClean="0"/>
          </a:p>
          <a:p>
            <a:pPr lvl="1"/>
            <a:r>
              <a:rPr lang="en-US" smtClean="0"/>
              <a:t>The </a:t>
            </a:r>
            <a:r>
              <a:rPr lang="en-US"/>
              <a:t>District will implement appropriate interim steps during the outside agency’s investigation period to provide for the safety of the victim(s) and the school community and the avoidance of retaliation.   </a:t>
            </a:r>
          </a:p>
          <a:p>
            <a:pPr marL="914400" lvl="2" indent="0">
              <a:buNone/>
            </a:pPr>
            <a:endParaRPr lang="en-US"/>
          </a:p>
          <a:p>
            <a:endParaRPr lang="en-US"/>
          </a:p>
        </p:txBody>
      </p:sp>
    </p:spTree>
    <p:extLst>
      <p:ext uri="{BB962C8B-B14F-4D97-AF65-F5344CB8AC3E}">
        <p14:creationId xmlns:p14="http://schemas.microsoft.com/office/powerpoint/2010/main" val="1384378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r>
              <a:rPr lang="en-US" sz="2000" smtClean="0"/>
              <a:t>Formal Complaints - General principles:</a:t>
            </a:r>
          </a:p>
          <a:p>
            <a:pPr lvl="1"/>
            <a:r>
              <a:rPr lang="en-US" sz="1800" smtClean="0"/>
              <a:t>Equitable treatment of the parties.</a:t>
            </a:r>
          </a:p>
          <a:p>
            <a:pPr lvl="1"/>
            <a:r>
              <a:rPr lang="en-US" sz="1800" smtClean="0"/>
              <a:t>Remedies designed to restore or preserve equal access to the education programs or activities.</a:t>
            </a:r>
          </a:p>
          <a:p>
            <a:pPr lvl="1"/>
            <a:r>
              <a:rPr lang="en-US" sz="1800" smtClean="0"/>
              <a:t>Objective (non-biased) evaluation of all relevant evidence.</a:t>
            </a:r>
          </a:p>
          <a:p>
            <a:pPr lvl="2"/>
            <a:r>
              <a:rPr lang="en-US" sz="1600" smtClean="0"/>
              <a:t>Include both inculpatory and exculpatory evidence.</a:t>
            </a:r>
          </a:p>
          <a:p>
            <a:pPr lvl="2"/>
            <a:r>
              <a:rPr lang="en-US" sz="1600" smtClean="0"/>
              <a:t>Prohibit credibility determinations based on a party’s status as complainant, respondent or witness. </a:t>
            </a:r>
            <a:r>
              <a:rPr lang="en-US" sz="1600"/>
              <a:t> </a:t>
            </a:r>
            <a:r>
              <a:rPr lang="en-US" sz="1600" smtClean="0"/>
              <a:t> Do not presume guilt or innocence simply because the party is the complainant or respondent.</a:t>
            </a:r>
          </a:p>
          <a:p>
            <a:pPr lvl="1"/>
            <a:r>
              <a:rPr lang="en-US" sz="1800" smtClean="0"/>
              <a:t>Title IX Coordinator, investigator, decision-maker, and others involved in Title IX process will not have a conflict of interest against complainants or respondents generally, or the particular complainant or respondent in a given case.</a:t>
            </a:r>
          </a:p>
          <a:p>
            <a:endParaRPr lang="en-US"/>
          </a:p>
        </p:txBody>
      </p:sp>
    </p:spTree>
    <p:extLst>
      <p:ext uri="{BB962C8B-B14F-4D97-AF65-F5344CB8AC3E}">
        <p14:creationId xmlns:p14="http://schemas.microsoft.com/office/powerpoint/2010/main" val="3252017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r>
              <a:rPr lang="en-US" sz="1600" smtClean="0"/>
              <a:t>Formal Complaints - General principles (continued):</a:t>
            </a:r>
          </a:p>
          <a:p>
            <a:pPr lvl="1"/>
            <a:r>
              <a:rPr lang="en-US" sz="1400"/>
              <a:t>Respondent is presumed not responsible for alleged conduct until a determination is made at the conclusion of the formal grievance process</a:t>
            </a:r>
            <a:r>
              <a:rPr lang="en-US" sz="1400" smtClean="0"/>
              <a:t>.</a:t>
            </a:r>
          </a:p>
          <a:p>
            <a:pPr lvl="1"/>
            <a:r>
              <a:rPr lang="en-US" sz="1400" smtClean="0"/>
              <a:t>Prompt resolution of the formal grievance process.  Follow the timelines stated in the procedure.  Delays may be permissible for good cause and upon providing notice to the parties.</a:t>
            </a:r>
          </a:p>
          <a:p>
            <a:pPr lvl="1"/>
            <a:r>
              <a:rPr lang="en-US" sz="1400" smtClean="0"/>
              <a:t>Description of the range of possible disciplinary sanctions and remedies provided in the procedure</a:t>
            </a:r>
          </a:p>
          <a:p>
            <a:pPr lvl="1"/>
            <a:r>
              <a:rPr lang="en-US" sz="1400" smtClean="0"/>
              <a:t>Application of the preponderance of the evidence standard for formal complaints.</a:t>
            </a:r>
            <a:endParaRPr lang="en-US" sz="1200" smtClean="0"/>
          </a:p>
          <a:p>
            <a:pPr lvl="1"/>
            <a:r>
              <a:rPr lang="en-US" sz="1600" smtClean="0"/>
              <a:t>Avenue for appeal provided in the procedure</a:t>
            </a:r>
          </a:p>
          <a:p>
            <a:pPr lvl="1"/>
            <a:r>
              <a:rPr lang="en-US" sz="1600" smtClean="0"/>
              <a:t>Supportive measures available to the parties</a:t>
            </a:r>
          </a:p>
          <a:p>
            <a:pPr lvl="1"/>
            <a:r>
              <a:rPr lang="en-US" sz="1600" smtClean="0"/>
              <a:t>The formal grievance process will not rely on evidence that is protected by a legally recognized privilege (i.e., attorney-client privilege)</a:t>
            </a:r>
          </a:p>
          <a:p>
            <a:pPr lvl="1"/>
            <a:r>
              <a:rPr lang="en-US" sz="1600" smtClean="0"/>
              <a:t>Interim protective measures provide for the safety of the school community, including the complainant.</a:t>
            </a:r>
          </a:p>
          <a:p>
            <a:pPr lvl="1"/>
            <a:r>
              <a:rPr lang="en-US" sz="1600" smtClean="0"/>
              <a:t>FERPA governs the process – keep complaint and investigation confidential to the extent possible.</a:t>
            </a:r>
          </a:p>
          <a:p>
            <a:pPr lvl="1"/>
            <a:endParaRPr lang="en-US" sz="1800"/>
          </a:p>
          <a:p>
            <a:endParaRPr lang="en-US"/>
          </a:p>
        </p:txBody>
      </p:sp>
    </p:spTree>
    <p:extLst>
      <p:ext uri="{BB962C8B-B14F-4D97-AF65-F5344CB8AC3E}">
        <p14:creationId xmlns:p14="http://schemas.microsoft.com/office/powerpoint/2010/main" val="350582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87333"/>
          </a:xfrm>
        </p:spPr>
        <p:txBody>
          <a:bodyPr>
            <a:noAutofit/>
          </a:bodyPr>
          <a:lstStyle/>
          <a:p>
            <a:r>
              <a:rPr lang="en-US" sz="1600" b="1" u="sng" smtClean="0"/>
              <a:t>Written Notice of Allegations</a:t>
            </a:r>
            <a:r>
              <a:rPr lang="en-US" sz="1600" smtClean="0"/>
              <a:t>: Upon receipt of formal complaint, the Title IX Coordinator shall promptly (no more than 3 business days) provide written notice to all parties containing the following:</a:t>
            </a:r>
          </a:p>
          <a:p>
            <a:pPr lvl="1" fontAlgn="base"/>
            <a:r>
              <a:rPr lang="en-US" sz="1400" b="1"/>
              <a:t>Notice of the grievance process</a:t>
            </a:r>
            <a:r>
              <a:rPr lang="en-US" sz="1400"/>
              <a:t>, including the informal resolution process</a:t>
            </a:r>
            <a:r>
              <a:rPr lang="en-US" sz="1400" smtClean="0"/>
              <a:t>;</a:t>
            </a:r>
            <a:endParaRPr lang="en-US" sz="1400"/>
          </a:p>
          <a:p>
            <a:pPr lvl="1" fontAlgn="base"/>
            <a:r>
              <a:rPr lang="en-US" sz="1400" b="1"/>
              <a:t>Notice of the allegations</a:t>
            </a:r>
            <a:r>
              <a:rPr lang="en-US" sz="1400"/>
              <a:t>, including sufficient details known at the time (i.e., names of known parties, the conduct alleged to be sexual harassment, the date and location of the conduct, if known) and a deadline (which shall be no fewer than seven (7) calendar days and no greater than fourteen (14) calendar days) by which the respondent shall provide a written response to the allegations to both the Title IX Coordinator and the investigator, whom the Title IX Coordinator shall identify</a:t>
            </a:r>
            <a:r>
              <a:rPr lang="en-US" sz="1400" smtClean="0"/>
              <a:t>;</a:t>
            </a:r>
            <a:endParaRPr lang="en-US" sz="1400"/>
          </a:p>
          <a:p>
            <a:pPr lvl="1" fontAlgn="base"/>
            <a:r>
              <a:rPr lang="en-US" sz="1400" b="1"/>
              <a:t>A statement that the respondent is presumed not responsible for the alleged conduct and that responsibility will be determined at the conclusion of the grievance process</a:t>
            </a:r>
            <a:r>
              <a:rPr lang="en-US" sz="1400" smtClean="0"/>
              <a:t>;</a:t>
            </a:r>
            <a:endParaRPr lang="en-US" sz="1400"/>
          </a:p>
          <a:p>
            <a:pPr lvl="1" fontAlgn="base"/>
            <a:r>
              <a:rPr lang="en-US" sz="1400" b="1"/>
              <a:t>Notice of the parties’ right to have any advisor</a:t>
            </a:r>
            <a:r>
              <a:rPr lang="en-US" sz="1400"/>
              <a:t>, who may be, but is not required to be, an attorney</a:t>
            </a:r>
            <a:r>
              <a:rPr lang="en-US" sz="1400" smtClean="0"/>
              <a:t>;</a:t>
            </a:r>
            <a:endParaRPr lang="en-US" sz="1400"/>
          </a:p>
          <a:p>
            <a:pPr lvl="1" fontAlgn="base"/>
            <a:r>
              <a:rPr lang="en-US" sz="1400" b="1"/>
              <a:t>Notice of the parties’ right to inspect and review evidence</a:t>
            </a:r>
            <a:r>
              <a:rPr lang="en-US" sz="1400"/>
              <a:t>; </a:t>
            </a:r>
            <a:r>
              <a:rPr lang="en-US" sz="1400" smtClean="0"/>
              <a:t>and</a:t>
            </a:r>
            <a:endParaRPr lang="en-US" sz="1400"/>
          </a:p>
          <a:p>
            <a:pPr lvl="1" fontAlgn="base"/>
            <a:r>
              <a:rPr lang="en-US" sz="1400" b="1"/>
              <a:t>Notice of any provision in the code of conduct that prohibits knowingly making false statements or providing false information during the grievance process</a:t>
            </a:r>
            <a:r>
              <a:rPr lang="en-US" sz="1400" smtClean="0"/>
              <a:t>.</a:t>
            </a:r>
            <a:endParaRPr lang="en-US" sz="1400"/>
          </a:p>
          <a:p>
            <a:pPr fontAlgn="base"/>
            <a:r>
              <a:rPr lang="en-US" sz="1600" smtClean="0"/>
              <a:t>A new notice must be used if the Board decides to investigate allegations outside of the written notice</a:t>
            </a:r>
          </a:p>
          <a:p>
            <a:pPr fontAlgn="base"/>
            <a:r>
              <a:rPr lang="en-US" sz="1600" smtClean="0"/>
              <a:t>Title IX Coordinator shall also provide copy of the written notice to the investigator</a:t>
            </a:r>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4248861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marL="0" indent="0">
              <a:buNone/>
            </a:pPr>
            <a:r>
              <a:rPr lang="en-US" sz="1600" b="1" u="sng" smtClean="0"/>
              <a:t>Dismissal of Formal Complaint: </a:t>
            </a:r>
            <a:r>
              <a:rPr lang="en-US" sz="2000" b="1" smtClean="0"/>
              <a:t>Mandatory Dismissal.</a:t>
            </a:r>
            <a:r>
              <a:rPr lang="en-US" sz="2000" smtClean="0"/>
              <a:t>  </a:t>
            </a:r>
          </a:p>
          <a:p>
            <a:pPr marL="0" indent="0">
              <a:buNone/>
            </a:pPr>
            <a:r>
              <a:rPr lang="en-US" sz="1800" smtClean="0"/>
              <a:t>The </a:t>
            </a:r>
            <a:r>
              <a:rPr lang="en-US" sz="1800"/>
              <a:t>investigator must dismiss a formal complaint if the conduct alleged in the formal </a:t>
            </a:r>
            <a:r>
              <a:rPr lang="en-US" sz="1800" smtClean="0"/>
              <a:t>complaint:</a:t>
            </a:r>
          </a:p>
          <a:p>
            <a:pPr lvl="1"/>
            <a:r>
              <a:rPr lang="en-US" sz="1600" smtClean="0"/>
              <a:t>Would </a:t>
            </a:r>
            <a:r>
              <a:rPr lang="en-US" sz="1600"/>
              <a:t>not constitute sexual harassment as defined in </a:t>
            </a:r>
            <a:r>
              <a:rPr lang="en-US" sz="1600" smtClean="0"/>
              <a:t>Section II of the procedure even </a:t>
            </a:r>
            <a:r>
              <a:rPr lang="en-US" sz="1600"/>
              <a:t>if </a:t>
            </a:r>
            <a:r>
              <a:rPr lang="en-US" sz="1600" smtClean="0"/>
              <a:t>proved;</a:t>
            </a:r>
          </a:p>
          <a:p>
            <a:pPr lvl="1"/>
            <a:r>
              <a:rPr lang="en-US" sz="1600" smtClean="0"/>
              <a:t>Did </a:t>
            </a:r>
            <a:r>
              <a:rPr lang="en-US" sz="1600"/>
              <a:t>not occur in </a:t>
            </a:r>
            <a:r>
              <a:rPr lang="en-US" sz="1600" smtClean="0"/>
              <a:t>GCPS’s </a:t>
            </a:r>
            <a:r>
              <a:rPr lang="en-US" sz="1600"/>
              <a:t>education program or activity; </a:t>
            </a:r>
            <a:r>
              <a:rPr lang="en-US" sz="1600" smtClean="0"/>
              <a:t>or</a:t>
            </a:r>
          </a:p>
          <a:p>
            <a:pPr lvl="1"/>
            <a:r>
              <a:rPr lang="en-US" sz="1600" smtClean="0"/>
              <a:t>Did </a:t>
            </a:r>
            <a:r>
              <a:rPr lang="en-US" sz="1600"/>
              <a:t>not occur against a person in the United States of </a:t>
            </a:r>
            <a:r>
              <a:rPr lang="en-US" sz="1600" smtClean="0"/>
              <a:t>America.</a:t>
            </a:r>
            <a:endParaRPr lang="en-US" sz="1600"/>
          </a:p>
          <a:p>
            <a:pPr marL="0" indent="0">
              <a:buNone/>
            </a:pPr>
            <a:r>
              <a:rPr lang="en-US" sz="1600" smtClean="0"/>
              <a:t>A mandatory dismissal </a:t>
            </a:r>
            <a:r>
              <a:rPr lang="en-US" sz="1600"/>
              <a:t>shall not preclude action by the Board of Education under another provision of the Board of Education’s code of </a:t>
            </a:r>
            <a:r>
              <a:rPr lang="en-US" sz="1600" smtClean="0"/>
              <a:t>conduct or other Board policies/procedures.  </a:t>
            </a:r>
            <a:endParaRPr lang="en-US" sz="1600"/>
          </a:p>
          <a:p>
            <a:pPr marL="0" indent="0">
              <a:buNone/>
            </a:pPr>
            <a:r>
              <a:rPr lang="en-US" sz="1600" smtClean="0"/>
              <a:t>Upon </a:t>
            </a:r>
            <a:r>
              <a:rPr lang="en-US" sz="1600"/>
              <a:t>dismissing any formal complaint, the investigator shall promptly inform the Title IX Coordinator, who shall promptly refer the matter to: (a) the Director of Human Resources if the alleged perpetrator is an employee; or (b) the school principal of the school the alleged perpetrator attends if the alleged perpetrator is a student.</a:t>
            </a:r>
          </a:p>
          <a:p>
            <a:pPr marL="0" indent="0">
              <a:buNone/>
            </a:pPr>
            <a:endParaRPr lang="en-US" sz="1400" smtClean="0"/>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1289245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marL="0" indent="0">
              <a:buNone/>
            </a:pPr>
            <a:r>
              <a:rPr lang="en-US" sz="1600" b="1" u="sng" smtClean="0"/>
              <a:t>Dismissal of Formal Complaint:</a:t>
            </a:r>
          </a:p>
          <a:p>
            <a:pPr lvl="0"/>
            <a:r>
              <a:rPr lang="en-US" sz="2000" b="1" smtClean="0"/>
              <a:t>Permissive Dismissal.</a:t>
            </a:r>
            <a:r>
              <a:rPr lang="en-US" sz="2000" smtClean="0"/>
              <a:t>  </a:t>
            </a:r>
            <a:r>
              <a:rPr lang="en-US" sz="2000"/>
              <a:t>The investigator or decision-maker may dismiss a formal complaint or any allegations therein if at any time during the investigation or other </a:t>
            </a:r>
            <a:r>
              <a:rPr lang="en-US" sz="2000" smtClean="0"/>
              <a:t>proceeding:</a:t>
            </a:r>
          </a:p>
          <a:p>
            <a:pPr lvl="1"/>
            <a:r>
              <a:rPr lang="en-US" sz="1800" smtClean="0"/>
              <a:t>A complainant notifies the Title IX Coordinator in writing that the complainant would like to withdraw the formal complaint or any allegations therein;</a:t>
            </a:r>
          </a:p>
          <a:p>
            <a:pPr lvl="1"/>
            <a:r>
              <a:rPr lang="en-US" sz="1800" smtClean="0"/>
              <a:t>The </a:t>
            </a:r>
            <a:r>
              <a:rPr lang="en-US" sz="1800"/>
              <a:t>respondent is no longer enrolled or employed by the Board of Education; </a:t>
            </a:r>
            <a:r>
              <a:rPr lang="en-US" sz="1800" smtClean="0"/>
              <a:t>or</a:t>
            </a:r>
          </a:p>
          <a:p>
            <a:pPr lvl="1"/>
            <a:r>
              <a:rPr lang="en-US" sz="1800" smtClean="0"/>
              <a:t>Specific </a:t>
            </a:r>
            <a:r>
              <a:rPr lang="en-US" sz="1800"/>
              <a:t>circumstances prevent the recipient from gathering evidence sufficient to reach a determination as to the formal complaint or allegations therein</a:t>
            </a:r>
            <a:r>
              <a:rPr lang="en-US" sz="1800" smtClean="0"/>
              <a:t>.</a:t>
            </a:r>
            <a:endParaRPr lang="en-US" sz="1800"/>
          </a:p>
          <a:p>
            <a:pPr lvl="0"/>
            <a:r>
              <a:rPr lang="en-US" sz="2000" b="1"/>
              <a:t>Notice Required.</a:t>
            </a:r>
            <a:r>
              <a:rPr lang="en-US" sz="2000"/>
              <a:t>  Upon a dismissal required or permitted under this subsection, the Title IX Coordinator, investigator, or decision-maker must promptly send written notice of the dismissal and reasons therefor simultaneously to the parties.</a:t>
            </a:r>
          </a:p>
          <a:p>
            <a:pPr marL="0" indent="0">
              <a:buNone/>
            </a:pPr>
            <a:endParaRPr lang="en-US" sz="1600" smtClean="0"/>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545637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lvl="0" fontAlgn="base"/>
            <a:r>
              <a:rPr lang="en-US" b="1"/>
              <a:t>Consolidation of Formal Complaints</a:t>
            </a:r>
            <a:r>
              <a:rPr lang="en-US" sz="1200"/>
              <a:t> </a:t>
            </a:r>
            <a:r>
              <a:rPr lang="en-US" b="1"/>
              <a:t>.</a:t>
            </a:r>
            <a:r>
              <a:rPr lang="en-US"/>
              <a:t>  </a:t>
            </a:r>
            <a:endParaRPr lang="en-US" smtClean="0"/>
          </a:p>
          <a:p>
            <a:pPr lvl="1" fontAlgn="base"/>
            <a:r>
              <a:rPr lang="en-US" smtClean="0"/>
              <a:t>The </a:t>
            </a:r>
            <a:r>
              <a:rPr lang="en-US"/>
              <a:t>Board of Education may consolidate formal </a:t>
            </a:r>
            <a:r>
              <a:rPr lang="en-US" smtClean="0"/>
              <a:t>complaints: </a:t>
            </a:r>
          </a:p>
          <a:p>
            <a:pPr lvl="2" fontAlgn="base"/>
            <a:r>
              <a:rPr lang="en-US" smtClean="0"/>
              <a:t>against </a:t>
            </a:r>
            <a:r>
              <a:rPr lang="en-US"/>
              <a:t>more than one respondent, or </a:t>
            </a:r>
            <a:endParaRPr lang="en-US" smtClean="0"/>
          </a:p>
          <a:p>
            <a:pPr lvl="2" fontAlgn="base"/>
            <a:r>
              <a:rPr lang="en-US" smtClean="0"/>
              <a:t>by </a:t>
            </a:r>
            <a:r>
              <a:rPr lang="en-US"/>
              <a:t>more than one complainant against one or more respondents, or </a:t>
            </a:r>
            <a:endParaRPr lang="en-US" smtClean="0"/>
          </a:p>
          <a:p>
            <a:pPr lvl="2" fontAlgn="base"/>
            <a:r>
              <a:rPr lang="en-US" smtClean="0"/>
              <a:t>by </a:t>
            </a:r>
            <a:r>
              <a:rPr lang="en-US"/>
              <a:t>one party against the other party, </a:t>
            </a:r>
            <a:endParaRPr lang="en-US" smtClean="0"/>
          </a:p>
          <a:p>
            <a:pPr lvl="2" fontAlgn="base"/>
            <a:r>
              <a:rPr lang="en-US" smtClean="0"/>
              <a:t>where </a:t>
            </a:r>
            <a:r>
              <a:rPr lang="en-US"/>
              <a:t>the allegations of sexual harassment arise out of the same facts or circumstances.</a:t>
            </a:r>
          </a:p>
          <a:p>
            <a:endParaRPr lang="en-US" sz="1200" smtClean="0"/>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4206558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r>
              <a:rPr lang="en-US" sz="2000" smtClean="0"/>
              <a:t>Investigation: </a:t>
            </a:r>
          </a:p>
          <a:p>
            <a:pPr lvl="1"/>
            <a:r>
              <a:rPr lang="en-US" sz="1800" smtClean="0"/>
              <a:t>Who investigates? </a:t>
            </a:r>
          </a:p>
          <a:p>
            <a:pPr lvl="2"/>
            <a:r>
              <a:rPr lang="en-US" smtClean="0"/>
              <a:t>The </a:t>
            </a:r>
            <a:r>
              <a:rPr lang="en-US"/>
              <a:t>Title IX Coordinator may serve as the investigator, or may appoint an investigator who is free from conflict of interest and bias and has received all trainings required by this Policy. </a:t>
            </a:r>
            <a:endParaRPr lang="en-US" smtClean="0"/>
          </a:p>
          <a:p>
            <a:pPr lvl="2"/>
            <a:r>
              <a:rPr lang="en-US" smtClean="0"/>
              <a:t>Investigator must be non biased</a:t>
            </a:r>
          </a:p>
          <a:p>
            <a:pPr lvl="2"/>
            <a:r>
              <a:rPr lang="en-US" smtClean="0"/>
              <a:t>Investigator cannot have a conflict of interest</a:t>
            </a:r>
          </a:p>
          <a:p>
            <a:pPr lvl="2"/>
            <a:r>
              <a:rPr lang="en-US" smtClean="0"/>
              <a:t>Investigator must receive Title IX training.</a:t>
            </a:r>
          </a:p>
          <a:p>
            <a:pPr lvl="2"/>
            <a:r>
              <a:rPr lang="en-US" smtClean="0"/>
              <a:t>Students: Assistant Principal</a:t>
            </a:r>
          </a:p>
          <a:p>
            <a:pPr lvl="2"/>
            <a:r>
              <a:rPr lang="en-US" smtClean="0"/>
              <a:t>Staff: Title IX Coordinator or designee.</a:t>
            </a:r>
          </a:p>
          <a:p>
            <a:pPr lvl="2" fontAlgn="base"/>
            <a:endParaRPr lang="en-US" sz="1400"/>
          </a:p>
          <a:p>
            <a:pPr lvl="1"/>
            <a:endParaRPr lang="en-US" sz="1200" smtClean="0"/>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2849268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r>
              <a:rPr lang="en-US" sz="1500" smtClean="0"/>
              <a:t>Investigation: Steps </a:t>
            </a:r>
            <a:r>
              <a:rPr lang="en-US" sz="1500"/>
              <a:t>in investigation:</a:t>
            </a:r>
          </a:p>
          <a:p>
            <a:pPr lvl="1" fontAlgn="base"/>
            <a:r>
              <a:rPr lang="en-US" sz="1500"/>
              <a:t>Interview the complainant and respondent within seven (7) calendar days of the investigator receiving the respondent’s written response (barring extenuating circumstances); and</a:t>
            </a:r>
          </a:p>
          <a:p>
            <a:pPr lvl="1" fontAlgn="base"/>
            <a:r>
              <a:rPr lang="en-US" sz="1500"/>
              <a:t>Interview any individuals identified in the Title IX Coordinator’s written notice, the respondent’s written response, and/or the interviews with the complainant and respondent within fourteen (14) calendar days following the interviews of the complainant and respondent (barring extenuating circumstances);</a:t>
            </a:r>
          </a:p>
          <a:p>
            <a:pPr lvl="1" fontAlgn="base"/>
            <a:r>
              <a:rPr lang="en-US" sz="1500"/>
              <a:t>Provide both parties:</a:t>
            </a:r>
          </a:p>
          <a:p>
            <a:pPr lvl="2" fontAlgn="base"/>
            <a:r>
              <a:rPr lang="en-US" sz="1500"/>
              <a:t>An equal opportunity to inspect and review any evidence obtained as part of the investigation that is directly related to the allegations raised in a formal complaint, including evidence upon which the investigator does not intend to rely; and</a:t>
            </a:r>
          </a:p>
          <a:p>
            <a:pPr lvl="2" fontAlgn="base"/>
            <a:r>
              <a:rPr lang="en-US" sz="1500"/>
              <a:t>At least ten (10) calendar days from the provision of such evidence to submit a written response to such evidence; </a:t>
            </a:r>
          </a:p>
          <a:p>
            <a:pPr lvl="1" fontAlgn="base"/>
            <a:r>
              <a:rPr lang="en-US" sz="1500"/>
              <a:t>Create an investigative report that fairly summarizes relevant evidence and, at least ten (10) calendar days prior to a time of determination regarding responsibility, send to each party and the party’s advisor, if any, the investigative report in an electronic format or a hard copy, for their review and written response.</a:t>
            </a:r>
          </a:p>
          <a:p>
            <a:pPr lvl="2" fontAlgn="base"/>
            <a:endParaRPr lang="en-US" sz="1400"/>
          </a:p>
          <a:p>
            <a:pPr lvl="1"/>
            <a:endParaRPr lang="en-US" sz="1200" smtClean="0"/>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3550981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r>
              <a:rPr lang="en-US" smtClean="0"/>
              <a:t>Investigation - General Principles:</a:t>
            </a:r>
            <a:endParaRPr lang="en-US"/>
          </a:p>
          <a:p>
            <a:pPr lvl="1" fontAlgn="base"/>
            <a:r>
              <a:rPr lang="en-US" sz="1800"/>
              <a:t>Provide an equal opportunity for the parties to present witnesses, including fact and expert witnesses, and other inculpatory and exculpatory evidence</a:t>
            </a:r>
            <a:r>
              <a:rPr lang="en-US" sz="1800" smtClean="0"/>
              <a:t>;</a:t>
            </a:r>
            <a:endParaRPr lang="en-US" sz="1800"/>
          </a:p>
          <a:p>
            <a:pPr lvl="1" fontAlgn="base"/>
            <a:r>
              <a:rPr lang="en-US" sz="1800" smtClean="0"/>
              <a:t>Each party gets equal opportunity to o </a:t>
            </a:r>
            <a:r>
              <a:rPr lang="en-US" sz="1800"/>
              <a:t>discuss the allegations under investigation </a:t>
            </a:r>
            <a:r>
              <a:rPr lang="en-US" sz="1800" smtClean="0"/>
              <a:t>and </a:t>
            </a:r>
            <a:r>
              <a:rPr lang="en-US" sz="1800"/>
              <a:t>to gather and present relevant evidence</a:t>
            </a:r>
            <a:r>
              <a:rPr lang="en-US" sz="1800" smtClean="0"/>
              <a:t>;</a:t>
            </a:r>
            <a:endParaRPr lang="en-US" sz="1800"/>
          </a:p>
          <a:p>
            <a:pPr lvl="1" fontAlgn="base"/>
            <a:r>
              <a:rPr lang="en-US" sz="1800" smtClean="0"/>
              <a:t>Parties get equal opportunity </a:t>
            </a:r>
            <a:r>
              <a:rPr lang="en-US" sz="1800"/>
              <a:t>to have others present during any meetings or proceedings, including the opportunity to be accompanied by the advisor of their choice, who may be, but is not required to be, an attorney, </a:t>
            </a:r>
            <a:endParaRPr lang="en-US" sz="1800" smtClean="0"/>
          </a:p>
          <a:p>
            <a:pPr lvl="1" fontAlgn="base"/>
            <a:r>
              <a:rPr lang="en-US" sz="1800" smtClean="0"/>
              <a:t>The investigator </a:t>
            </a:r>
            <a:r>
              <a:rPr lang="en-US" sz="1800"/>
              <a:t>and/or decision-maker may establish restrictions regarding the extent to which the advisor may participate in the meetings or proceedings, as long as the restrictions apply equally to both parties</a:t>
            </a:r>
            <a:r>
              <a:rPr lang="en-US" sz="1800" smtClean="0"/>
              <a:t>;</a:t>
            </a:r>
            <a:endParaRPr lang="en-US" sz="1800"/>
          </a:p>
          <a:p>
            <a:pPr lvl="1" fontAlgn="base"/>
            <a:endParaRPr lang="en-US" sz="1000" smtClean="0"/>
          </a:p>
          <a:p>
            <a:pPr lvl="1"/>
            <a:endParaRPr lang="en-US" sz="1200"/>
          </a:p>
          <a:p>
            <a:pPr lvl="1"/>
            <a:endParaRPr lang="en-US" sz="1400"/>
          </a:p>
          <a:p>
            <a:pPr lvl="1"/>
            <a:endParaRPr lang="en-US" sz="1200" smtClean="0"/>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428599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4364B-1E9E-4517-AEB1-20BC7043517A}"/>
              </a:ext>
            </a:extLst>
          </p:cNvPr>
          <p:cNvSpPr>
            <a:spLocks noGrp="1"/>
          </p:cNvSpPr>
          <p:nvPr>
            <p:ph type="title"/>
          </p:nvPr>
        </p:nvSpPr>
        <p:spPr>
          <a:xfrm>
            <a:off x="603315" y="796374"/>
            <a:ext cx="7937369" cy="880027"/>
          </a:xfrm>
        </p:spPr>
        <p:txBody>
          <a:bodyPr>
            <a:normAutofit/>
          </a:bodyPr>
          <a:lstStyle/>
          <a:p>
            <a:r>
              <a:rPr lang="en-US">
                <a:solidFill>
                  <a:srgbClr val="FFFFFF"/>
                </a:solidFill>
              </a:rPr>
              <a:t>What is Sexual Harassment</a:t>
            </a: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AD9F35-9C08-423D-9FB5-13FE27454E8D}"/>
              </a:ext>
            </a:extLst>
          </p:cNvPr>
          <p:cNvSpPr>
            <a:spLocks noGrp="1"/>
          </p:cNvSpPr>
          <p:nvPr>
            <p:ph idx="1"/>
          </p:nvPr>
        </p:nvSpPr>
        <p:spPr>
          <a:xfrm>
            <a:off x="288758" y="2390274"/>
            <a:ext cx="8662737" cy="4467726"/>
          </a:xfrm>
        </p:spPr>
        <p:txBody>
          <a:bodyPr>
            <a:normAutofit fontScale="92500" lnSpcReduction="20000"/>
          </a:bodyPr>
          <a:lstStyle/>
          <a:p>
            <a:r>
              <a:rPr lang="en-US" b="1" u="sng"/>
              <a:t>Sexual harassment</a:t>
            </a:r>
            <a:r>
              <a:rPr lang="en-US" u="sng"/>
              <a:t> </a:t>
            </a:r>
            <a:r>
              <a:rPr lang="en-US"/>
              <a:t> - means conduct on the basis of sex that satisfies one or more of the following:</a:t>
            </a:r>
          </a:p>
          <a:p>
            <a:pPr lvl="1"/>
            <a:r>
              <a:rPr lang="en-US" b="1" i="1" smtClean="0"/>
              <a:t>Quid Pro Quo</a:t>
            </a:r>
            <a:r>
              <a:rPr lang="en-US" b="1" smtClean="0"/>
              <a:t>: </a:t>
            </a:r>
            <a:r>
              <a:rPr lang="en-US" smtClean="0"/>
              <a:t>An </a:t>
            </a:r>
            <a:r>
              <a:rPr lang="en-US"/>
              <a:t>employee of the Board of Education conditioning the provision of an aid, benefit, or service of the Board of Education on an individual’s participation in unwelcome sexual conduct;</a:t>
            </a:r>
          </a:p>
          <a:p>
            <a:pPr lvl="1"/>
            <a:r>
              <a:rPr lang="en-US" b="1" i="1" smtClean="0"/>
              <a:t>Gebser/Davis </a:t>
            </a:r>
            <a:r>
              <a:rPr lang="en-US" b="1" smtClean="0"/>
              <a:t>Framework</a:t>
            </a:r>
            <a:r>
              <a:rPr lang="en-US" smtClean="0"/>
              <a:t>: Unwelcome </a:t>
            </a:r>
            <a:r>
              <a:rPr lang="en-US"/>
              <a:t>conduct determined by a reasonable person to be so severe, pervasive, and objectively offensive that it effectively denies a person equal access to the Board of Education’s education program or </a:t>
            </a:r>
            <a:r>
              <a:rPr lang="en-US" smtClean="0"/>
              <a:t>activity</a:t>
            </a:r>
          </a:p>
          <a:p>
            <a:pPr lvl="2"/>
            <a:r>
              <a:rPr lang="en-US" smtClean="0"/>
              <a:t>The </a:t>
            </a:r>
            <a:r>
              <a:rPr lang="en-US" i="1" smtClean="0"/>
              <a:t>Gebser/Davis</a:t>
            </a:r>
            <a:r>
              <a:rPr lang="en-US" smtClean="0"/>
              <a:t> framework refers to the Supreme Court’s decisions in Gebser</a:t>
            </a:r>
            <a:r>
              <a:rPr lang="en-US" i="1" smtClean="0"/>
              <a:t> v Lago Vista Indep. Sch. Dis.</a:t>
            </a:r>
            <a:r>
              <a:rPr lang="en-US" smtClean="0"/>
              <a:t>, 524 U.S. 274 (1998) &amp; </a:t>
            </a:r>
            <a:r>
              <a:rPr lang="en-US" i="1" smtClean="0"/>
              <a:t>Davis v. Monroe Cnty. Bd. of Educ</a:t>
            </a:r>
            <a:r>
              <a:rPr lang="en-US" smtClean="0"/>
              <a:t>., 526 U.S. 629 (1999) wherein the Court adopted this standard for sexual harassment under Title IX both in the teacher-student (</a:t>
            </a:r>
            <a:r>
              <a:rPr lang="en-US" i="1" smtClean="0"/>
              <a:t>Gebser</a:t>
            </a:r>
            <a:r>
              <a:rPr lang="en-US" smtClean="0"/>
              <a:t>) and student-student (</a:t>
            </a:r>
            <a:r>
              <a:rPr lang="en-US" i="1" smtClean="0"/>
              <a:t>Davis</a:t>
            </a:r>
            <a:r>
              <a:rPr lang="en-US" smtClean="0"/>
              <a:t>) contexts.  </a:t>
            </a:r>
          </a:p>
          <a:p>
            <a:pPr lvl="2"/>
            <a:r>
              <a:rPr lang="en-US" smtClean="0"/>
              <a:t>The Title IX regulations promulgated by the U.S. Department of Education in May 2020 adopt the </a:t>
            </a:r>
            <a:r>
              <a:rPr lang="en-US" i="1" smtClean="0"/>
              <a:t>Gebser/Davis</a:t>
            </a:r>
            <a:r>
              <a:rPr lang="en-US" smtClean="0"/>
              <a:t> framework</a:t>
            </a:r>
          </a:p>
          <a:p>
            <a:pPr lvl="1"/>
            <a:r>
              <a:rPr lang="en-US" smtClean="0"/>
              <a:t>OR . . .</a:t>
            </a:r>
            <a:endParaRPr lang="en-US"/>
          </a:p>
        </p:txBody>
      </p:sp>
    </p:spTree>
    <p:extLst>
      <p:ext uri="{BB962C8B-B14F-4D97-AF65-F5344CB8AC3E}">
        <p14:creationId xmlns:p14="http://schemas.microsoft.com/office/powerpoint/2010/main" val="4032485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r>
              <a:rPr lang="en-US" smtClean="0"/>
              <a:t>Investigation - General Principles:</a:t>
            </a:r>
            <a:endParaRPr lang="en-US"/>
          </a:p>
          <a:p>
            <a:pPr lvl="1" fontAlgn="base"/>
            <a:r>
              <a:rPr lang="en-US" sz="1600"/>
              <a:t>Provide, to a party whose participation is invited or expected, written notice of the date, time, location, participants, and purpose of all meetings or proceedings, with sufficient time for the party to prepare to participate;</a:t>
            </a:r>
          </a:p>
          <a:p>
            <a:pPr lvl="1" fontAlgn="base"/>
            <a:r>
              <a:rPr lang="en-US" sz="1600"/>
              <a:t>Not require, allow, rely upon, or otherwise use questions or evidence that constitute, or seek disclosure of, information protected under a legally recognized privilege, unless the person holding such privilege has waived the privilege;</a:t>
            </a:r>
          </a:p>
          <a:p>
            <a:pPr lvl="1" fontAlgn="base"/>
            <a:r>
              <a:rPr lang="en-US" sz="1600"/>
              <a:t>If the matter is referred to the Department of Social Services (DSS) or the Police, </a:t>
            </a:r>
            <a:r>
              <a:rPr lang="en-US" sz="1600" smtClean="0"/>
              <a:t>GCPS </a:t>
            </a:r>
            <a:r>
              <a:rPr lang="en-US" sz="1600"/>
              <a:t>will not investigate until DSS or the Police have completed the evidence gathering process, but will promptly resume the investigation thereafter.  The District will implement appropriate interim steps during the law enforcement agency’s investigation period to provide for the safety of the victim(s) and the school community and the avoidance of retaliation.</a:t>
            </a:r>
          </a:p>
          <a:p>
            <a:pPr lvl="1" fontAlgn="base"/>
            <a:r>
              <a:rPr lang="en-US" sz="1600"/>
              <a:t>The burden of proof and of gathering evidence rests on the District rather than the parties, except that certain treatment records cannot be obtained without the voluntary, written consent from the party or parent.</a:t>
            </a:r>
          </a:p>
          <a:p>
            <a:pPr lvl="1" fontAlgn="base"/>
            <a:endParaRPr lang="en-US" sz="1000" smtClean="0"/>
          </a:p>
          <a:p>
            <a:pPr lvl="1"/>
            <a:endParaRPr lang="en-US" sz="1200"/>
          </a:p>
          <a:p>
            <a:pPr lvl="1"/>
            <a:endParaRPr lang="en-US" sz="1400"/>
          </a:p>
          <a:p>
            <a:pPr lvl="1"/>
            <a:endParaRPr lang="en-US" sz="1200" smtClean="0"/>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293256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r>
              <a:rPr lang="en-US" smtClean="0"/>
              <a:t>Tips for conducting an investigation:</a:t>
            </a:r>
            <a:endParaRPr lang="en-US"/>
          </a:p>
          <a:p>
            <a:pPr marL="671513" lvl="1" indent="-214313">
              <a:lnSpc>
                <a:spcPct val="90000"/>
              </a:lnSpc>
            </a:pPr>
            <a:r>
              <a:rPr lang="en-US" b="1"/>
              <a:t>Keep an open mind</a:t>
            </a:r>
          </a:p>
          <a:p>
            <a:pPr marL="671513" lvl="1" indent="-214313">
              <a:lnSpc>
                <a:spcPct val="90000"/>
              </a:lnSpc>
            </a:pPr>
            <a:r>
              <a:rPr lang="en-US" b="1"/>
              <a:t>Gather statements and put the pieces together</a:t>
            </a:r>
          </a:p>
          <a:p>
            <a:pPr marL="671513" lvl="1" indent="-214313">
              <a:lnSpc>
                <a:spcPct val="90000"/>
              </a:lnSpc>
            </a:pPr>
            <a:r>
              <a:rPr lang="en-US" b="1"/>
              <a:t>Let the statements drive your follow up questions</a:t>
            </a:r>
          </a:p>
          <a:p>
            <a:pPr marL="671513" lvl="1" indent="-214313">
              <a:lnSpc>
                <a:spcPct val="90000"/>
              </a:lnSpc>
            </a:pPr>
            <a:r>
              <a:rPr lang="en-US" b="1"/>
              <a:t>Dig deeper when something doesn’t add up</a:t>
            </a:r>
          </a:p>
          <a:p>
            <a:pPr marL="671513" lvl="1" indent="-214313">
              <a:lnSpc>
                <a:spcPct val="90000"/>
              </a:lnSpc>
            </a:pPr>
            <a:r>
              <a:rPr lang="en-US" b="1" smtClean="0"/>
              <a:t>Witness statements – document, in writing, time/date, location</a:t>
            </a:r>
          </a:p>
          <a:p>
            <a:pPr marL="671513" lvl="1" indent="-214313">
              <a:lnSpc>
                <a:spcPct val="90000"/>
              </a:lnSpc>
            </a:pPr>
            <a:r>
              <a:rPr lang="en-US" b="1" smtClean="0">
                <a:solidFill>
                  <a:schemeClr val="tx1"/>
                </a:solidFill>
                <a:cs typeface="Arial" panose="020B0604020202020204" pitchFamily="34" charset="0"/>
              </a:rPr>
              <a:t>Take </a:t>
            </a:r>
            <a:r>
              <a:rPr lang="en-US" b="1">
                <a:solidFill>
                  <a:schemeClr val="tx1"/>
                </a:solidFill>
                <a:cs typeface="Arial" panose="020B0604020202020204" pitchFamily="34" charset="0"/>
              </a:rPr>
              <a:t>and keep </a:t>
            </a:r>
            <a:r>
              <a:rPr lang="en-US" b="1" smtClean="0">
                <a:solidFill>
                  <a:schemeClr val="tx1"/>
                </a:solidFill>
                <a:cs typeface="Arial" panose="020B0604020202020204" pitchFamily="34" charset="0"/>
              </a:rPr>
              <a:t>notes</a:t>
            </a:r>
          </a:p>
          <a:p>
            <a:pPr marL="671513" lvl="1" indent="-214313">
              <a:lnSpc>
                <a:spcPct val="90000"/>
              </a:lnSpc>
            </a:pPr>
            <a:r>
              <a:rPr lang="en-US" b="1" smtClean="0">
                <a:solidFill>
                  <a:schemeClr val="tx1"/>
                </a:solidFill>
                <a:cs typeface="Arial" panose="020B0604020202020204" pitchFamily="34" charset="0"/>
              </a:rPr>
              <a:t>Date </a:t>
            </a:r>
            <a:r>
              <a:rPr lang="en-US" b="1">
                <a:solidFill>
                  <a:schemeClr val="tx1"/>
                </a:solidFill>
                <a:cs typeface="Arial" panose="020B0604020202020204" pitchFamily="34" charset="0"/>
              </a:rPr>
              <a:t>everything (including the </a:t>
            </a:r>
            <a:r>
              <a:rPr lang="en-US" b="1" smtClean="0">
                <a:solidFill>
                  <a:schemeClr val="tx1"/>
                </a:solidFill>
                <a:cs typeface="Arial" panose="020B0604020202020204" pitchFamily="34" charset="0"/>
              </a:rPr>
              <a:t>year)</a:t>
            </a:r>
          </a:p>
          <a:p>
            <a:pPr marL="671513" lvl="1" indent="-214313">
              <a:lnSpc>
                <a:spcPct val="90000"/>
              </a:lnSpc>
            </a:pPr>
            <a:r>
              <a:rPr lang="en-US" b="1" smtClean="0">
                <a:solidFill>
                  <a:schemeClr val="tx1"/>
                </a:solidFill>
                <a:cs typeface="Arial" panose="020B0604020202020204" pitchFamily="34" charset="0"/>
              </a:rPr>
              <a:t>Consider if male </a:t>
            </a:r>
            <a:r>
              <a:rPr lang="en-US" b="1">
                <a:solidFill>
                  <a:schemeClr val="tx1"/>
                </a:solidFill>
                <a:cs typeface="Arial" panose="020B0604020202020204" pitchFamily="34" charset="0"/>
              </a:rPr>
              <a:t>or female administrator interview the student(s</a:t>
            </a:r>
            <a:r>
              <a:rPr lang="en-US" b="1" smtClean="0">
                <a:solidFill>
                  <a:schemeClr val="tx1"/>
                </a:solidFill>
                <a:cs typeface="Arial" panose="020B0604020202020204" pitchFamily="34" charset="0"/>
              </a:rPr>
              <a:t>)?</a:t>
            </a:r>
          </a:p>
          <a:p>
            <a:pPr marL="671513" lvl="1" indent="-214313">
              <a:lnSpc>
                <a:spcPct val="90000"/>
              </a:lnSpc>
            </a:pPr>
            <a:r>
              <a:rPr lang="en-US" b="1" smtClean="0">
                <a:solidFill>
                  <a:schemeClr val="tx1"/>
                </a:solidFill>
                <a:cs typeface="Arial" panose="020B0604020202020204" pitchFamily="34" charset="0"/>
              </a:rPr>
              <a:t>INVESTIGATE IN PAIRS!!! HAVE TWO PEOPLE INVESTIGATING </a:t>
            </a:r>
          </a:p>
          <a:p>
            <a:endParaRPr lang="en-US" sz="1600"/>
          </a:p>
          <a:p>
            <a:pPr lvl="1"/>
            <a:endParaRPr lang="en-US" sz="1200" smtClean="0"/>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1117868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r>
              <a:rPr lang="en-US" sz="1600" smtClean="0"/>
              <a:t>Tips for conducting an investigation:</a:t>
            </a:r>
            <a:endParaRPr lang="en-US" sz="1600"/>
          </a:p>
          <a:p>
            <a:pPr marL="671513" lvl="1" indent="-214313">
              <a:lnSpc>
                <a:spcPct val="90000"/>
              </a:lnSpc>
            </a:pPr>
            <a:r>
              <a:rPr lang="en-US" sz="1600" b="1">
                <a:solidFill>
                  <a:schemeClr val="tx1"/>
                </a:solidFill>
                <a:cs typeface="Arial" panose="020B0604020202020204" pitchFamily="34" charset="0"/>
              </a:rPr>
              <a:t>Ask open-ended </a:t>
            </a:r>
            <a:r>
              <a:rPr lang="en-US" sz="1600" b="1" smtClean="0">
                <a:solidFill>
                  <a:schemeClr val="tx1"/>
                </a:solidFill>
                <a:cs typeface="Arial" panose="020B0604020202020204" pitchFamily="34" charset="0"/>
              </a:rPr>
              <a:t>questions – do not lead</a:t>
            </a:r>
            <a:endParaRPr lang="en-US" sz="1600" b="1">
              <a:solidFill>
                <a:schemeClr val="tx1"/>
              </a:solidFill>
              <a:cs typeface="Arial" panose="020B0604020202020204" pitchFamily="34" charset="0"/>
            </a:endParaRPr>
          </a:p>
          <a:p>
            <a:pPr marL="671513" lvl="1" indent="-214313">
              <a:lnSpc>
                <a:spcPct val="90000"/>
              </a:lnSpc>
            </a:pPr>
            <a:r>
              <a:rPr lang="en-US" sz="1600" b="1">
                <a:solidFill>
                  <a:schemeClr val="tx1"/>
                </a:solidFill>
                <a:cs typeface="Arial" panose="020B0604020202020204" pitchFamily="34" charset="0"/>
              </a:rPr>
              <a:t>Use specific language in the statements and ask for details. </a:t>
            </a:r>
          </a:p>
          <a:p>
            <a:pPr marL="671513" lvl="1" indent="-214313">
              <a:lnSpc>
                <a:spcPct val="90000"/>
              </a:lnSpc>
            </a:pPr>
            <a:r>
              <a:rPr lang="en-US" sz="1600" b="1">
                <a:solidFill>
                  <a:schemeClr val="tx1"/>
                </a:solidFill>
                <a:cs typeface="Arial" panose="020B0604020202020204" pitchFamily="34" charset="0"/>
              </a:rPr>
              <a:t>Do not call the matter an “incident” in the statement – be specific.  What was said, restate the profanity, harassing statement, conduct, etc.</a:t>
            </a:r>
            <a:endParaRPr lang="en-US" sz="1600" b="1"/>
          </a:p>
          <a:p>
            <a:pPr marL="671513" lvl="1" indent="-214313">
              <a:lnSpc>
                <a:spcPct val="90000"/>
              </a:lnSpc>
            </a:pPr>
            <a:r>
              <a:rPr lang="en-US" sz="1600" b="1">
                <a:solidFill>
                  <a:schemeClr val="tx1"/>
                </a:solidFill>
              </a:rPr>
              <a:t>Keep students separated when taking statements</a:t>
            </a:r>
          </a:p>
          <a:p>
            <a:pPr marL="671513" lvl="1" indent="-214313">
              <a:lnSpc>
                <a:spcPct val="90000"/>
              </a:lnSpc>
            </a:pPr>
            <a:r>
              <a:rPr lang="en-US" sz="1600" b="1">
                <a:solidFill>
                  <a:schemeClr val="tx1"/>
                </a:solidFill>
              </a:rPr>
              <a:t>Statements should be legible</a:t>
            </a:r>
          </a:p>
          <a:p>
            <a:pPr marL="671513" lvl="1" indent="-214313">
              <a:lnSpc>
                <a:spcPct val="90000"/>
              </a:lnSpc>
            </a:pPr>
            <a:r>
              <a:rPr lang="en-US" sz="1600" b="1">
                <a:solidFill>
                  <a:schemeClr val="tx1"/>
                </a:solidFill>
              </a:rPr>
              <a:t>Interviewer should review all statements and ask for clarification</a:t>
            </a:r>
          </a:p>
          <a:p>
            <a:pPr marL="671513" lvl="1" indent="-214313">
              <a:lnSpc>
                <a:spcPct val="90000"/>
              </a:lnSpc>
            </a:pPr>
            <a:r>
              <a:rPr lang="en-US" sz="1600" b="1">
                <a:solidFill>
                  <a:schemeClr val="tx1"/>
                </a:solidFill>
              </a:rPr>
              <a:t>Use Q &amp; A to clear-up any responses and have the student sign their statement</a:t>
            </a:r>
          </a:p>
          <a:p>
            <a:pPr marL="671513" lvl="1" indent="-214313">
              <a:lnSpc>
                <a:spcPct val="90000"/>
              </a:lnSpc>
            </a:pPr>
            <a:r>
              <a:rPr lang="en-US" sz="1600" b="1">
                <a:solidFill>
                  <a:schemeClr val="tx1"/>
                </a:solidFill>
              </a:rPr>
              <a:t>All statements and responses should be written by the student (as appropriate)</a:t>
            </a:r>
          </a:p>
          <a:p>
            <a:pPr marL="671513" lvl="1" indent="-214313">
              <a:lnSpc>
                <a:spcPct val="90000"/>
              </a:lnSpc>
            </a:pPr>
            <a:r>
              <a:rPr lang="en-US" sz="1600" b="1">
                <a:solidFill>
                  <a:schemeClr val="tx1"/>
                </a:solidFill>
              </a:rPr>
              <a:t>The purpose of the interview is to learn information and NOT to elicit admissions of guilt</a:t>
            </a:r>
          </a:p>
        </p:txBody>
      </p:sp>
    </p:spTree>
    <p:extLst>
      <p:ext uri="{BB962C8B-B14F-4D97-AF65-F5344CB8AC3E}">
        <p14:creationId xmlns:p14="http://schemas.microsoft.com/office/powerpoint/2010/main" val="23160161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r>
              <a:rPr lang="en-US" sz="1800" smtClean="0"/>
              <a:t>Tips for conducting an investigation:</a:t>
            </a:r>
            <a:endParaRPr lang="en-US" sz="1800"/>
          </a:p>
          <a:p>
            <a:pPr marL="714375" lvl="1" indent="-257175">
              <a:buFont typeface="Arial" panose="020B0604020202020204" pitchFamily="34" charset="0"/>
              <a:buChar char="•"/>
            </a:pPr>
            <a:r>
              <a:rPr lang="en-US" sz="1600" b="1">
                <a:solidFill>
                  <a:schemeClr val="tx1"/>
                </a:solidFill>
                <a:cs typeface="Arial" panose="020B0604020202020204" pitchFamily="34" charset="0"/>
              </a:rPr>
              <a:t>The following information should be included on all written statement: (name, date, address, contact #s of guardians, signatures of the student, interviewer and witness </a:t>
            </a:r>
            <a:r>
              <a:rPr lang="en-US" sz="1600" b="1" smtClean="0">
                <a:solidFill>
                  <a:schemeClr val="tx1"/>
                </a:solidFill>
                <a:cs typeface="Arial" panose="020B0604020202020204" pitchFamily="34" charset="0"/>
              </a:rPr>
              <a:t>information).</a:t>
            </a:r>
            <a:endParaRPr lang="en-US" sz="1600" b="1">
              <a:solidFill>
                <a:schemeClr val="tx1"/>
              </a:solidFill>
              <a:cs typeface="Arial" panose="020B0604020202020204" pitchFamily="34" charset="0"/>
            </a:endParaRPr>
          </a:p>
          <a:p>
            <a:pPr marL="714375" lvl="1" indent="-257175">
              <a:buFont typeface="Arial" panose="020B0604020202020204" pitchFamily="34" charset="0"/>
              <a:buChar char="•"/>
            </a:pPr>
            <a:r>
              <a:rPr lang="en-US" sz="1600" b="1" smtClean="0">
                <a:solidFill>
                  <a:schemeClr val="tx1"/>
                </a:solidFill>
                <a:cs typeface="Arial" panose="020B0604020202020204" pitchFamily="34" charset="0"/>
              </a:rPr>
              <a:t>Talk </a:t>
            </a:r>
            <a:r>
              <a:rPr lang="en-US" sz="1600" b="1">
                <a:solidFill>
                  <a:schemeClr val="tx1"/>
                </a:solidFill>
                <a:cs typeface="Arial" panose="020B0604020202020204" pitchFamily="34" charset="0"/>
              </a:rPr>
              <a:t>to both sides, plus witnesses, if available</a:t>
            </a:r>
          </a:p>
          <a:p>
            <a:pPr marL="714375" lvl="1" indent="-257175">
              <a:buFont typeface="Arial" panose="020B0604020202020204" pitchFamily="34" charset="0"/>
              <a:buChar char="•"/>
            </a:pPr>
            <a:r>
              <a:rPr lang="en-US" sz="1600" b="1">
                <a:solidFill>
                  <a:schemeClr val="tx1"/>
                </a:solidFill>
                <a:cs typeface="Arial" panose="020B0604020202020204" pitchFamily="34" charset="0"/>
              </a:rPr>
              <a:t>Determine credibility</a:t>
            </a:r>
          </a:p>
          <a:p>
            <a:pPr marL="714375" lvl="1" indent="-257175">
              <a:buFont typeface="Arial" panose="020B0604020202020204" pitchFamily="34" charset="0"/>
              <a:buChar char="•"/>
            </a:pPr>
            <a:r>
              <a:rPr lang="en-US" sz="1600" b="1" smtClean="0">
                <a:solidFill>
                  <a:schemeClr val="tx1"/>
                </a:solidFill>
                <a:cs typeface="Arial" panose="020B0604020202020204" pitchFamily="34" charset="0"/>
              </a:rPr>
              <a:t>Maintain confidentiality to the extent possible.</a:t>
            </a:r>
            <a:endParaRPr lang="en-US" sz="1600" b="1">
              <a:solidFill>
                <a:schemeClr val="tx1"/>
              </a:solidFill>
              <a:cs typeface="Arial" panose="020B0604020202020204" pitchFamily="34" charset="0"/>
            </a:endParaRPr>
          </a:p>
          <a:p>
            <a:pPr marL="714375" lvl="1" indent="-257175">
              <a:buFont typeface="Arial" panose="020B0604020202020204" pitchFamily="34" charset="0"/>
              <a:buChar char="•"/>
            </a:pPr>
            <a:r>
              <a:rPr lang="en-US" sz="1600" b="1">
                <a:solidFill>
                  <a:schemeClr val="tx1"/>
                </a:solidFill>
                <a:cs typeface="Arial" panose="020B0604020202020204" pitchFamily="34" charset="0"/>
              </a:rPr>
              <a:t>Never promise that witnesses’ names will not be revealed-explain that the matter will be keep as confidential as possible</a:t>
            </a:r>
          </a:p>
          <a:p>
            <a:pPr marL="714375" lvl="1" indent="-257175">
              <a:buFont typeface="Arial" panose="020B0604020202020204" pitchFamily="34" charset="0"/>
              <a:buChar char="•"/>
            </a:pPr>
            <a:r>
              <a:rPr lang="en-US" sz="1600" b="1">
                <a:solidFill>
                  <a:schemeClr val="tx1"/>
                </a:solidFill>
                <a:cs typeface="Arial" panose="020B0604020202020204" pitchFamily="34" charset="0"/>
              </a:rPr>
              <a:t>Run down your </a:t>
            </a:r>
            <a:r>
              <a:rPr lang="en-US" sz="1600" b="1" smtClean="0">
                <a:solidFill>
                  <a:schemeClr val="tx1"/>
                </a:solidFill>
                <a:cs typeface="Arial" panose="020B0604020202020204" pitchFamily="34" charset="0"/>
              </a:rPr>
              <a:t>sources</a:t>
            </a:r>
          </a:p>
          <a:p>
            <a:pPr marL="714375" lvl="1" indent="-257175">
              <a:buFont typeface="Arial" panose="020B0604020202020204" pitchFamily="34" charset="0"/>
              <a:buChar char="•"/>
            </a:pPr>
            <a:r>
              <a:rPr lang="en-US" sz="1600" b="1">
                <a:cs typeface="Arial"/>
              </a:rPr>
              <a:t>Do not meet with lawyers, except for our own</a:t>
            </a:r>
          </a:p>
          <a:p>
            <a:pPr marL="714375" lvl="1" indent="-257175">
              <a:buFont typeface="Arial" panose="020B0604020202020204" pitchFamily="34" charset="0"/>
              <a:buChar char="•"/>
            </a:pPr>
            <a:r>
              <a:rPr lang="en-US" sz="1600" b="1">
                <a:cs typeface="Arial"/>
              </a:rPr>
              <a:t>Remind staff that if something does not seem right, there may be a problem</a:t>
            </a:r>
          </a:p>
          <a:p>
            <a:pPr marL="714375" lvl="1" indent="-257175">
              <a:buFont typeface="Arial" panose="020B0604020202020204" pitchFamily="34" charset="0"/>
              <a:buChar char="•"/>
            </a:pPr>
            <a:r>
              <a:rPr lang="en-US" sz="1600" b="1" smtClean="0">
                <a:cs typeface="Arial"/>
              </a:rPr>
              <a:t>Keep Title IX Coordinator apprised of investigation</a:t>
            </a:r>
            <a:endParaRPr lang="en-US" sz="1600" b="1">
              <a:cs typeface="Arial"/>
            </a:endParaRPr>
          </a:p>
          <a:p>
            <a:pPr marL="714375" lvl="1" indent="-257175">
              <a:buFont typeface="Arial" panose="020B0604020202020204" pitchFamily="34" charset="0"/>
              <a:buChar char="•"/>
            </a:pPr>
            <a:endParaRPr lang="en-US" sz="1200" b="1">
              <a:solidFill>
                <a:schemeClr val="tx1"/>
              </a:solidFill>
              <a:cs typeface="Arial" panose="020B0604020202020204" pitchFamily="34" charset="0"/>
            </a:endParaRPr>
          </a:p>
        </p:txBody>
      </p:sp>
    </p:spTree>
    <p:extLst>
      <p:ext uri="{BB962C8B-B14F-4D97-AF65-F5344CB8AC3E}">
        <p14:creationId xmlns:p14="http://schemas.microsoft.com/office/powerpoint/2010/main" val="587977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lvl="0" fontAlgn="base"/>
            <a:r>
              <a:rPr lang="en-US" sz="1800" b="1"/>
              <a:t>Informal Resolution.</a:t>
            </a:r>
            <a:r>
              <a:rPr lang="en-US" sz="1800"/>
              <a:t>  </a:t>
            </a:r>
            <a:endParaRPr lang="en-US" sz="1800" smtClean="0"/>
          </a:p>
          <a:p>
            <a:pPr lvl="1" fontAlgn="base"/>
            <a:r>
              <a:rPr lang="en-US" sz="1400" smtClean="0"/>
              <a:t>After </a:t>
            </a:r>
            <a:r>
              <a:rPr lang="en-US" sz="1400"/>
              <a:t>the filing of a formal complaint but before a determination regarding responsibility has been issued, the Board of Education may facilitate an informal resolution process, such as mediation, that does not involve a full investigation and </a:t>
            </a:r>
            <a:r>
              <a:rPr lang="en-US" sz="1400" smtClean="0"/>
              <a:t>adjudication.</a:t>
            </a:r>
          </a:p>
          <a:p>
            <a:pPr lvl="1" fontAlgn="base"/>
            <a:r>
              <a:rPr lang="en-US" sz="1400" smtClean="0"/>
              <a:t>Informal resolution may go forward if the following conditions as long as </a:t>
            </a:r>
            <a:r>
              <a:rPr lang="en-US" sz="1400"/>
              <a:t>the Board of Education</a:t>
            </a:r>
            <a:r>
              <a:rPr lang="en-US" sz="1600" smtClean="0"/>
              <a:t>:</a:t>
            </a:r>
            <a:endParaRPr lang="en-US" sz="1600"/>
          </a:p>
          <a:p>
            <a:pPr lvl="2" fontAlgn="base"/>
            <a:r>
              <a:rPr lang="en-US" sz="1400"/>
              <a:t>Provides the parties written notice disclosing</a:t>
            </a:r>
            <a:r>
              <a:rPr lang="en-US" sz="1400" smtClean="0"/>
              <a:t>:</a:t>
            </a:r>
            <a:endParaRPr lang="en-US" sz="1400"/>
          </a:p>
          <a:p>
            <a:pPr lvl="3" fontAlgn="base"/>
            <a:r>
              <a:rPr lang="en-US" sz="1200"/>
              <a:t>The allegations</a:t>
            </a:r>
            <a:r>
              <a:rPr lang="en-US" sz="1200" smtClean="0"/>
              <a:t>;</a:t>
            </a:r>
            <a:endParaRPr lang="en-US" sz="1200"/>
          </a:p>
          <a:p>
            <a:pPr lvl="3" fontAlgn="base"/>
            <a:r>
              <a:rPr lang="en-US" sz="1200"/>
              <a:t>The requirements of the informal resolution process, including the circumstances under which it precludes the parties from resuming a formal complaint arising from the same allegations, provided, however, that at any time prior to agreeing to a resolution, any party has the right to withdraw from the informal resolution process and resume the grievance process with respect to the formal complaint, and </a:t>
            </a:r>
          </a:p>
          <a:p>
            <a:pPr lvl="3" fontAlgn="base"/>
            <a:r>
              <a:rPr lang="en-US" sz="1200"/>
              <a:t>Any consequences resulting from participating in the informal resolution process, including the records that will be maintained or could be </a:t>
            </a:r>
            <a:r>
              <a:rPr lang="en-US" sz="1200" smtClean="0"/>
              <a:t>shared;</a:t>
            </a:r>
          </a:p>
          <a:p>
            <a:pPr lvl="2" fontAlgn="base"/>
            <a:r>
              <a:rPr lang="en-US" sz="1200" smtClean="0"/>
              <a:t>Obtains </a:t>
            </a:r>
            <a:r>
              <a:rPr lang="en-US" sz="1200"/>
              <a:t>the parties’ voluntary, written consent to the informal resolution process; </a:t>
            </a:r>
            <a:r>
              <a:rPr lang="en-US" sz="1200" smtClean="0"/>
              <a:t>and</a:t>
            </a:r>
            <a:endParaRPr lang="en-US" sz="1200"/>
          </a:p>
          <a:p>
            <a:pPr lvl="2" fontAlgn="base"/>
            <a:r>
              <a:rPr lang="en-US" sz="1200"/>
              <a:t>Does not offer or facilitate an informal resolution process to resolve allegations that an employee sexually harassed a student.</a:t>
            </a:r>
          </a:p>
          <a:p>
            <a:pPr lvl="2" fontAlgn="base"/>
            <a:endParaRPr lang="en-US" sz="700" smtClean="0"/>
          </a:p>
          <a:p>
            <a:pPr lvl="1"/>
            <a:endParaRPr lang="en-US" sz="1100"/>
          </a:p>
          <a:p>
            <a:pPr lvl="1"/>
            <a:endParaRPr lang="en-US" sz="1200"/>
          </a:p>
          <a:p>
            <a:pPr lvl="1"/>
            <a:endParaRPr lang="en-US" sz="1100" smtClean="0"/>
          </a:p>
          <a:p>
            <a:pPr marL="0" indent="0" fontAlgn="base">
              <a:buNone/>
            </a:pPr>
            <a:endParaRPr lang="en-US" sz="1400" smtClean="0"/>
          </a:p>
          <a:p>
            <a:pPr lvl="1"/>
            <a:endParaRPr lang="en-US" sz="1800"/>
          </a:p>
          <a:p>
            <a:endParaRPr lang="en-US"/>
          </a:p>
        </p:txBody>
      </p:sp>
    </p:spTree>
    <p:extLst>
      <p:ext uri="{BB962C8B-B14F-4D97-AF65-F5344CB8AC3E}">
        <p14:creationId xmlns:p14="http://schemas.microsoft.com/office/powerpoint/2010/main" val="2917315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lvl="0" fontAlgn="base"/>
            <a:r>
              <a:rPr lang="en-US" sz="1800" b="1" smtClean="0"/>
              <a:t>Determination Regarding Responsibility</a:t>
            </a:r>
            <a:r>
              <a:rPr lang="en-US" sz="1800" smtClean="0"/>
              <a:t>:</a:t>
            </a:r>
          </a:p>
          <a:p>
            <a:pPr lvl="1" fontAlgn="base"/>
            <a:r>
              <a:rPr lang="en-US" sz="1800" smtClean="0"/>
              <a:t>Who is decision maker?</a:t>
            </a:r>
          </a:p>
          <a:p>
            <a:pPr lvl="2" fontAlgn="base"/>
            <a:r>
              <a:rPr lang="en-US" sz="1600" smtClean="0"/>
              <a:t>Students: Principal.</a:t>
            </a:r>
          </a:p>
          <a:p>
            <a:pPr lvl="2" fontAlgn="base"/>
            <a:r>
              <a:rPr lang="en-US" sz="1600" smtClean="0"/>
              <a:t>Staff: Superintendent</a:t>
            </a:r>
          </a:p>
          <a:p>
            <a:pPr lvl="1" fontAlgn="base"/>
            <a:r>
              <a:rPr lang="en-US" sz="1600" smtClean="0"/>
              <a:t>Between </a:t>
            </a:r>
            <a:r>
              <a:rPr lang="en-US" sz="1600"/>
              <a:t>the time the investigative report is sent to the parties and a determination regarding responsibility is </a:t>
            </a:r>
            <a:r>
              <a:rPr lang="en-US" sz="1600" smtClean="0"/>
              <a:t>made, each party gets the opportunity to submit written questions they want asked of any party or witness, get answers, and are allowed </a:t>
            </a:r>
            <a:r>
              <a:rPr lang="en-US" sz="1600"/>
              <a:t>limited follow-up </a:t>
            </a:r>
            <a:r>
              <a:rPr lang="en-US" sz="1600" smtClean="0"/>
              <a:t>questions.  </a:t>
            </a:r>
          </a:p>
          <a:p>
            <a:pPr lvl="1" fontAlgn="base"/>
            <a:r>
              <a:rPr lang="en-US" sz="1600" smtClean="0"/>
              <a:t>Sexual predisposition or prior sexual behavior of complainant is not relevant unless offered </a:t>
            </a:r>
            <a:r>
              <a:rPr lang="en-US" sz="1600"/>
              <a:t>to prove that someone other than the respondent committed the conduct alleged by the complainant, or if the questions and evidence concern specific incidents of the complainant’s prior sexual behavior with respect to the respondent and are offered to prove consent.  </a:t>
            </a:r>
            <a:endParaRPr lang="en-US" sz="1600" smtClean="0"/>
          </a:p>
          <a:p>
            <a:pPr lvl="1" fontAlgn="base"/>
            <a:r>
              <a:rPr lang="en-US" sz="1600" smtClean="0"/>
              <a:t>If a party proposes such questions, the </a:t>
            </a:r>
            <a:r>
              <a:rPr lang="en-US" sz="1600"/>
              <a:t>decision-maker must explain </a:t>
            </a:r>
            <a:r>
              <a:rPr lang="en-US" sz="1600" smtClean="0"/>
              <a:t>any </a:t>
            </a:r>
            <a:r>
              <a:rPr lang="en-US" sz="1600"/>
              <a:t>decision to </a:t>
            </a:r>
            <a:r>
              <a:rPr lang="en-US" sz="1600" smtClean="0"/>
              <a:t>exclude such </a:t>
            </a:r>
            <a:r>
              <a:rPr lang="en-US" sz="1600"/>
              <a:t>a question as </a:t>
            </a:r>
            <a:r>
              <a:rPr lang="en-US" sz="1600" smtClean="0"/>
              <a:t>irrelevant</a:t>
            </a:r>
            <a:r>
              <a:rPr lang="en-US" sz="1600"/>
              <a:t>.</a:t>
            </a:r>
            <a:r>
              <a:rPr lang="en-US" sz="600"/>
              <a:t> </a:t>
            </a:r>
            <a:endParaRPr lang="en-US" sz="1600"/>
          </a:p>
          <a:p>
            <a:pPr lvl="1"/>
            <a:endParaRPr lang="en-US" sz="1200"/>
          </a:p>
          <a:p>
            <a:pPr lvl="1"/>
            <a:endParaRPr lang="en-US" sz="1400"/>
          </a:p>
          <a:p>
            <a:pPr lvl="1"/>
            <a:endParaRPr lang="en-US" sz="1200" smtClean="0"/>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1235189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lvl="0" fontAlgn="base"/>
            <a:r>
              <a:rPr lang="en-US" b="1" smtClean="0"/>
              <a:t>Determination Regarding Responsibility</a:t>
            </a:r>
            <a:r>
              <a:rPr lang="en-US" smtClean="0"/>
              <a:t>:</a:t>
            </a:r>
          </a:p>
          <a:p>
            <a:pPr lvl="1" fontAlgn="base"/>
            <a:r>
              <a:rPr lang="en-US" smtClean="0"/>
              <a:t>Decision-maker shall issue a written determination regarding responsibility, applying preponderance of the evidence standard, containing the following:</a:t>
            </a:r>
          </a:p>
          <a:p>
            <a:pPr lvl="2" fontAlgn="base"/>
            <a:r>
              <a:rPr lang="en-US" smtClean="0"/>
              <a:t>Identification </a:t>
            </a:r>
            <a:r>
              <a:rPr lang="en-US"/>
              <a:t>of the allegations potentially constituting sexual </a:t>
            </a:r>
            <a:r>
              <a:rPr lang="en-US" smtClean="0"/>
              <a:t>harassment;</a:t>
            </a:r>
            <a:endParaRPr lang="en-US"/>
          </a:p>
          <a:p>
            <a:pPr lvl="2" fontAlgn="base"/>
            <a:r>
              <a:rPr lang="en-US" smtClean="0"/>
              <a:t>A </a:t>
            </a:r>
            <a:r>
              <a:rPr lang="en-US"/>
              <a:t>description of the procedural steps taken from receipt of the formal complaint through the </a:t>
            </a:r>
            <a:r>
              <a:rPr lang="en-US" smtClean="0"/>
              <a:t>determination</a:t>
            </a:r>
            <a:r>
              <a:rPr lang="en-US"/>
              <a:t>;</a:t>
            </a:r>
          </a:p>
          <a:p>
            <a:pPr lvl="2" fontAlgn="base"/>
            <a:r>
              <a:rPr lang="en-US" smtClean="0"/>
              <a:t>Findings </a:t>
            </a:r>
            <a:r>
              <a:rPr lang="en-US"/>
              <a:t>of fact supporting the </a:t>
            </a:r>
            <a:r>
              <a:rPr lang="en-US" smtClean="0"/>
              <a:t>determination;</a:t>
            </a:r>
            <a:endParaRPr lang="en-US"/>
          </a:p>
          <a:p>
            <a:pPr lvl="2" fontAlgn="base"/>
            <a:r>
              <a:rPr lang="en-US" smtClean="0"/>
              <a:t>Conclusions </a:t>
            </a:r>
            <a:r>
              <a:rPr lang="en-US"/>
              <a:t>regarding the application of the Board of Education’s code of conduct to the </a:t>
            </a:r>
            <a:r>
              <a:rPr lang="en-US" smtClean="0"/>
              <a:t>facts;</a:t>
            </a:r>
            <a:endParaRPr lang="en-US"/>
          </a:p>
          <a:p>
            <a:pPr lvl="2" fontAlgn="base"/>
            <a:r>
              <a:rPr lang="en-US" smtClean="0"/>
              <a:t>A </a:t>
            </a:r>
            <a:r>
              <a:rPr lang="en-US"/>
              <a:t>statement of, and rationale for, the result as to each </a:t>
            </a:r>
            <a:r>
              <a:rPr lang="en-US" smtClean="0"/>
              <a:t>allegation; and</a:t>
            </a:r>
            <a:endParaRPr lang="en-US"/>
          </a:p>
          <a:p>
            <a:pPr lvl="2" fontAlgn="base"/>
            <a:r>
              <a:rPr lang="en-US" smtClean="0"/>
              <a:t>The </a:t>
            </a:r>
            <a:r>
              <a:rPr lang="en-US"/>
              <a:t>Board of Education’s procedures and permissible bases for the complainant and respondent to appeal.</a:t>
            </a:r>
          </a:p>
          <a:p>
            <a:pPr lvl="1" fontAlgn="base"/>
            <a:r>
              <a:rPr lang="en-US" sz="600"/>
              <a:t> </a:t>
            </a:r>
            <a:endParaRPr lang="en-US"/>
          </a:p>
          <a:p>
            <a:pPr lvl="1"/>
            <a:endParaRPr lang="en-US" sz="1200"/>
          </a:p>
          <a:p>
            <a:pPr lvl="1"/>
            <a:endParaRPr lang="en-US" sz="1400"/>
          </a:p>
          <a:p>
            <a:pPr lvl="1"/>
            <a:endParaRPr lang="en-US" sz="1200" smtClean="0"/>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3563189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lvl="0" fontAlgn="base"/>
            <a:r>
              <a:rPr lang="en-US" b="1" smtClean="0"/>
              <a:t>Determination Regarding Responsibility</a:t>
            </a:r>
            <a:r>
              <a:rPr lang="en-US" smtClean="0"/>
              <a:t>:</a:t>
            </a:r>
          </a:p>
          <a:p>
            <a:pPr lvl="1" fontAlgn="base"/>
            <a:r>
              <a:rPr lang="en-US"/>
              <a:t>The decision-maker shall provide the written determination to the parties simultaneously and shall also provide a copy to the Title IX Coordinator.  </a:t>
            </a:r>
            <a:endParaRPr lang="en-US" smtClean="0"/>
          </a:p>
          <a:p>
            <a:pPr lvl="1" fontAlgn="base"/>
            <a:r>
              <a:rPr lang="en-US" smtClean="0"/>
              <a:t>The </a:t>
            </a:r>
            <a:r>
              <a:rPr lang="en-US"/>
              <a:t>determination regarding responsibility becomes final either on the date that the Board of Education provides the parties with the written determination </a:t>
            </a:r>
            <a:r>
              <a:rPr lang="en-US" smtClean="0"/>
              <a:t>of </a:t>
            </a:r>
            <a:r>
              <a:rPr lang="en-US"/>
              <a:t>the result of the appeal, if an appeal is filed, or if an appeal is not filed, the date on which an appeal would no longer be considered timely.</a:t>
            </a:r>
          </a:p>
          <a:p>
            <a:pPr lvl="1" fontAlgn="base"/>
            <a:r>
              <a:rPr lang="en-US" sz="600"/>
              <a:t> </a:t>
            </a:r>
            <a:endParaRPr lang="en-US"/>
          </a:p>
          <a:p>
            <a:pPr lvl="1"/>
            <a:endParaRPr lang="en-US" sz="1200"/>
          </a:p>
          <a:p>
            <a:pPr lvl="1"/>
            <a:endParaRPr lang="en-US" sz="1400"/>
          </a:p>
          <a:p>
            <a:pPr lvl="1"/>
            <a:endParaRPr lang="en-US" sz="1200" smtClean="0"/>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2191451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lvl="0" fontAlgn="base"/>
            <a:r>
              <a:rPr lang="en-US" b="1" smtClean="0"/>
              <a:t>Range of Disciplinary Sanctions and Remedies:</a:t>
            </a:r>
          </a:p>
          <a:p>
            <a:pPr lvl="1" fontAlgn="base"/>
            <a:r>
              <a:rPr lang="en-US" sz="1800" smtClean="0"/>
              <a:t>Disciplinary sanctions and remedies only implemented after a determination of responsibility is made.</a:t>
            </a:r>
          </a:p>
          <a:p>
            <a:pPr lvl="1" fontAlgn="base"/>
            <a:r>
              <a:rPr lang="en-US" sz="1800" smtClean="0"/>
              <a:t>As </a:t>
            </a:r>
            <a:r>
              <a:rPr lang="en-US" sz="1800"/>
              <a:t>to students, short term/long term suspension and expulsion in accordance with Board Policies JK, 446, and BEE, and Md. Code Ann., Educ.  § 7-305 and COMAR 13A.08.01.11; and</a:t>
            </a:r>
          </a:p>
          <a:p>
            <a:pPr lvl="1" fontAlgn="base"/>
            <a:r>
              <a:rPr lang="en-US" sz="1800"/>
              <a:t>As to employees, suspension without pay and termination of employment in accordance with Board Policies 633, BEE, and Md. Code Ann., Educ.  §§ 4-205, 6-202.  </a:t>
            </a:r>
          </a:p>
          <a:p>
            <a:pPr lvl="2" fontAlgn="base"/>
            <a:endParaRPr lang="en-US" sz="1400" smtClean="0"/>
          </a:p>
          <a:p>
            <a:pPr lvl="1" fontAlgn="base"/>
            <a:endParaRPr lang="en-US" sz="1600" smtClean="0"/>
          </a:p>
          <a:p>
            <a:pPr lvl="1"/>
            <a:endParaRPr lang="en-US" sz="1200"/>
          </a:p>
          <a:p>
            <a:pPr lvl="1"/>
            <a:endParaRPr lang="en-US" sz="1400"/>
          </a:p>
          <a:p>
            <a:pPr lvl="1"/>
            <a:endParaRPr lang="en-US" sz="1200" smtClean="0"/>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24183312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lvl="0" fontAlgn="base"/>
            <a:r>
              <a:rPr lang="en-US" b="1" smtClean="0"/>
              <a:t>Range of Disciplinary Sanctions and Remedies:</a:t>
            </a:r>
          </a:p>
          <a:p>
            <a:pPr lvl="1" fontAlgn="base"/>
            <a:r>
              <a:rPr lang="en-US" sz="2400" smtClean="0"/>
              <a:t>What if the determination is that the alleged conduct occurred but it did not meet the definition of sexual harassment under Title IX?</a:t>
            </a:r>
          </a:p>
          <a:p>
            <a:pPr lvl="2" fontAlgn="base"/>
            <a:r>
              <a:rPr lang="en-US" sz="2400" smtClean="0"/>
              <a:t>The </a:t>
            </a:r>
            <a:r>
              <a:rPr lang="en-US" sz="2400"/>
              <a:t>Title IX Coordinator shall refer the matter to:  </a:t>
            </a:r>
            <a:endParaRPr lang="en-US" sz="2400" smtClean="0"/>
          </a:p>
          <a:p>
            <a:pPr lvl="3" fontAlgn="base"/>
            <a:r>
              <a:rPr lang="en-US" sz="2000" smtClean="0"/>
              <a:t>(</a:t>
            </a:r>
            <a:r>
              <a:rPr lang="en-US" sz="2000"/>
              <a:t>a) the Director of Human Resources if the alleged perpetrator is an employee; or </a:t>
            </a:r>
            <a:endParaRPr lang="en-US" sz="2000" smtClean="0"/>
          </a:p>
          <a:p>
            <a:pPr lvl="3" fontAlgn="base"/>
            <a:r>
              <a:rPr lang="en-US" sz="2000" smtClean="0"/>
              <a:t>(</a:t>
            </a:r>
            <a:r>
              <a:rPr lang="en-US" sz="2000"/>
              <a:t>b) the school principal of the school the alleged perpetrator attends if the alleged perpetrator is a student.</a:t>
            </a:r>
          </a:p>
          <a:p>
            <a:pPr lvl="2" fontAlgn="base"/>
            <a:endParaRPr lang="en-US" sz="1200" smtClean="0"/>
          </a:p>
          <a:p>
            <a:pPr lvl="2" fontAlgn="base"/>
            <a:endParaRPr lang="en-US" sz="1400"/>
          </a:p>
          <a:p>
            <a:pPr lvl="2" fontAlgn="base"/>
            <a:endParaRPr lang="en-US" sz="1400" smtClean="0"/>
          </a:p>
          <a:p>
            <a:pPr lvl="1" fontAlgn="base"/>
            <a:endParaRPr lang="en-US" sz="1600" smtClean="0"/>
          </a:p>
          <a:p>
            <a:pPr lvl="1"/>
            <a:endParaRPr lang="en-US" sz="1200"/>
          </a:p>
          <a:p>
            <a:pPr lvl="1"/>
            <a:endParaRPr lang="en-US" sz="1400"/>
          </a:p>
          <a:p>
            <a:pPr lvl="1"/>
            <a:endParaRPr lang="en-US" sz="1200" smtClean="0"/>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185501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4364B-1E9E-4517-AEB1-20BC7043517A}"/>
              </a:ext>
            </a:extLst>
          </p:cNvPr>
          <p:cNvSpPr>
            <a:spLocks noGrp="1"/>
          </p:cNvSpPr>
          <p:nvPr>
            <p:ph type="title"/>
          </p:nvPr>
        </p:nvSpPr>
        <p:spPr>
          <a:xfrm>
            <a:off x="603315" y="796374"/>
            <a:ext cx="7937369" cy="880027"/>
          </a:xfrm>
        </p:spPr>
        <p:txBody>
          <a:bodyPr>
            <a:normAutofit/>
          </a:bodyPr>
          <a:lstStyle/>
          <a:p>
            <a:r>
              <a:rPr lang="en-US">
                <a:solidFill>
                  <a:srgbClr val="FFFFFF"/>
                </a:solidFill>
              </a:rPr>
              <a:t>What is Sexual Harassment</a:t>
            </a: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AD9F35-9C08-423D-9FB5-13FE27454E8D}"/>
              </a:ext>
            </a:extLst>
          </p:cNvPr>
          <p:cNvSpPr>
            <a:spLocks noGrp="1"/>
          </p:cNvSpPr>
          <p:nvPr>
            <p:ph idx="1"/>
          </p:nvPr>
        </p:nvSpPr>
        <p:spPr>
          <a:xfrm>
            <a:off x="240630" y="2338137"/>
            <a:ext cx="8662737" cy="4467726"/>
          </a:xfrm>
        </p:spPr>
        <p:txBody>
          <a:bodyPr>
            <a:noAutofit/>
          </a:bodyPr>
          <a:lstStyle/>
          <a:p>
            <a:r>
              <a:rPr lang="en-US" sz="1600" b="1" u="sng"/>
              <a:t>Sexual harassment</a:t>
            </a:r>
            <a:r>
              <a:rPr lang="en-US" sz="1600" u="sng"/>
              <a:t> </a:t>
            </a:r>
            <a:r>
              <a:rPr lang="en-US" sz="1600"/>
              <a:t> - means conduct on the basis of sex that satisfies one or more of the following:</a:t>
            </a:r>
          </a:p>
          <a:p>
            <a:pPr lvl="1"/>
            <a:r>
              <a:rPr lang="en-US" sz="1400" b="1" i="1" smtClean="0"/>
              <a:t>Violence Against Women Act: </a:t>
            </a:r>
            <a:r>
              <a:rPr lang="en-US" sz="1400" smtClean="0"/>
              <a:t>“Sexual </a:t>
            </a:r>
            <a:r>
              <a:rPr lang="en-US" sz="1400"/>
              <a:t>assault” as defined in 20 U.S.C. § 1092(f)(6)(A)(v</a:t>
            </a:r>
            <a:r>
              <a:rPr lang="en-US" sz="1400" u="sng"/>
              <a:t>),</a:t>
            </a:r>
            <a:r>
              <a:rPr lang="en-US" sz="800"/>
              <a:t> </a:t>
            </a:r>
            <a:r>
              <a:rPr lang="en-US" sz="1400"/>
              <a:t> “dating violence” as defined in 34 U.S.C. § 12291(a)(10), “domestic violence” as defined in 34 U.S.C. § 12291(a)(</a:t>
            </a:r>
            <a:r>
              <a:rPr lang="en-US" sz="1400" u="sng"/>
              <a:t>8</a:t>
            </a:r>
            <a:r>
              <a:rPr lang="en-US" sz="800"/>
              <a:t> </a:t>
            </a:r>
            <a:r>
              <a:rPr lang="en-US" sz="1400"/>
              <a:t>), </a:t>
            </a:r>
            <a:r>
              <a:rPr lang="en-US" sz="800"/>
              <a:t> </a:t>
            </a:r>
            <a:r>
              <a:rPr lang="en-US" sz="1400"/>
              <a:t>or “stalking” as defined in 34 U.S.C. § 12291(a)(</a:t>
            </a:r>
            <a:r>
              <a:rPr lang="en-US" sz="1400" smtClean="0"/>
              <a:t>30)</a:t>
            </a:r>
          </a:p>
          <a:p>
            <a:pPr lvl="2"/>
            <a:r>
              <a:rPr lang="en-US" sz="1200" b="1"/>
              <a:t>“Sexual assault”</a:t>
            </a:r>
            <a:r>
              <a:rPr lang="en-US" sz="1200"/>
              <a:t> means an offense classified as a forcible or nonforcible sex offense under the uniform crime reporting system of the Federal Bureau of Investigation</a:t>
            </a:r>
            <a:r>
              <a:rPr lang="en-US" sz="1200" smtClean="0"/>
              <a:t>.  Includes forcible rape, forcible sodomy, sexual assault with an object, forcible fondling, incest, and statutory rape.</a:t>
            </a:r>
            <a:endParaRPr lang="en-US" sz="1200"/>
          </a:p>
          <a:p>
            <a:pPr lvl="2"/>
            <a:r>
              <a:rPr lang="en-US" sz="1200" b="1"/>
              <a:t>“Dating Violence”</a:t>
            </a:r>
            <a:r>
              <a:rPr lang="en-US" sz="1200"/>
              <a:t> means violence committed by a person – a) who is or has been in a social relationship of a romantic or intimate nature with the victim; and b) where the existence of such a relationship shall be determined based on a consideration of the following factors: (i) The length of the relationship; (ii) The type of relationship; (iii) The frequency of interaction between the persons involved in the relationship.</a:t>
            </a:r>
            <a:endParaRPr lang="en-US" sz="2000"/>
          </a:p>
          <a:p>
            <a:pPr lvl="2"/>
            <a:r>
              <a:rPr lang="en-US" sz="1200"/>
              <a:t>“</a:t>
            </a:r>
            <a:r>
              <a:rPr lang="en-US" sz="1200" b="1"/>
              <a:t>Domestic Violence” </a:t>
            </a:r>
            <a:r>
              <a:rPr lang="en-US" sz="1200">
                <a:solidFill>
                  <a:schemeClr val="tx1"/>
                </a:solidFill>
              </a:rPr>
              <a:t>includes felony or misdemeanor crimes of violence committed by a current or former spouse or intimate partner of the victim, by a person with whom the victim shares a child in common, by a person who is cohabitating with or has cohabitated with the victim as a spouse or intimate partner, by a person similarly situated to a spouse of the victim under the domestic or family violence laws of </a:t>
            </a:r>
            <a:r>
              <a:rPr lang="en-US" sz="1200" smtClean="0">
                <a:solidFill>
                  <a:schemeClr val="tx1"/>
                </a:solidFill>
              </a:rPr>
              <a:t>the </a:t>
            </a:r>
            <a:r>
              <a:rPr lang="en-US" sz="1200">
                <a:solidFill>
                  <a:schemeClr val="tx1"/>
                </a:solidFill>
              </a:rPr>
              <a:t>jurisdiction receiving grant monies, or by any other person against an adult or</a:t>
            </a:r>
            <a:r>
              <a:rPr lang="en-US" sz="1200">
                <a:solidFill>
                  <a:schemeClr val="tx1"/>
                </a:solidFill>
                <a:hlinkClick r:id="rId3"/>
              </a:rPr>
              <a:t> youth </a:t>
            </a:r>
            <a:r>
              <a:rPr lang="en-US" sz="1200">
                <a:solidFill>
                  <a:schemeClr val="tx1"/>
                </a:solidFill>
              </a:rPr>
              <a:t>victim who is protected from that person’s acts under the domestic or family violence laws of the jurisdiction. </a:t>
            </a:r>
          </a:p>
          <a:p>
            <a:pPr lvl="2"/>
            <a:r>
              <a:rPr lang="en-US" sz="1200" b="1"/>
              <a:t>“Stalking”</a:t>
            </a:r>
            <a:r>
              <a:rPr lang="en-US" sz="1200"/>
              <a:t> means engaging in a course of conduct directed at a specific person that would case a reasonable person to fear for his or her safety or the safety of others or suffer substantial emotional distress</a:t>
            </a:r>
            <a:r>
              <a:rPr lang="en-US" sz="1200" smtClean="0"/>
              <a:t>.</a:t>
            </a:r>
            <a:endParaRPr lang="en-US" sz="1100"/>
          </a:p>
          <a:p>
            <a:pPr lvl="1"/>
            <a:r>
              <a:rPr lang="en-US" sz="1200"/>
              <a:t>Sexual harassment can be committed by a student, employee, or third party.  </a:t>
            </a:r>
          </a:p>
        </p:txBody>
      </p:sp>
    </p:spTree>
    <p:extLst>
      <p:ext uri="{BB962C8B-B14F-4D97-AF65-F5344CB8AC3E}">
        <p14:creationId xmlns:p14="http://schemas.microsoft.com/office/powerpoint/2010/main" val="18400666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lvl="0" fontAlgn="base"/>
            <a:r>
              <a:rPr lang="en-US" b="1" smtClean="0"/>
              <a:t>Conduct Not Rising to the Level of “Sexual Harassment” under Title IX.</a:t>
            </a:r>
            <a:endParaRPr lang="en-US"/>
          </a:p>
          <a:p>
            <a:pPr lvl="1" fontAlgn="base"/>
            <a:r>
              <a:rPr lang="en-US" smtClean="0"/>
              <a:t>There </a:t>
            </a:r>
            <a:r>
              <a:rPr lang="en-US"/>
              <a:t>may be instances when a student or employee exhibits harassing behavior of a sexual nature that nevertheless does not meet the definition of “sexual harassment” as defined </a:t>
            </a:r>
            <a:r>
              <a:rPr lang="en-US" smtClean="0"/>
              <a:t>in Title IX.  </a:t>
            </a:r>
          </a:p>
          <a:p>
            <a:pPr lvl="1" fontAlgn="base"/>
            <a:r>
              <a:rPr lang="en-US" smtClean="0"/>
              <a:t>Such </a:t>
            </a:r>
            <a:r>
              <a:rPr lang="en-US"/>
              <a:t>conduct is nevertheless prohibited and may be the subject of discipline pursuant to </a:t>
            </a:r>
            <a:r>
              <a:rPr lang="en-US" smtClean="0"/>
              <a:t>other Board policies/procedures governing student/employee discipline, code of student/employee conduct.</a:t>
            </a:r>
            <a:endParaRPr lang="en-US"/>
          </a:p>
          <a:p>
            <a:pPr lvl="2" fontAlgn="base"/>
            <a:endParaRPr lang="en-US" sz="1200" smtClean="0"/>
          </a:p>
          <a:p>
            <a:pPr lvl="2" fontAlgn="base"/>
            <a:endParaRPr lang="en-US" sz="1400"/>
          </a:p>
          <a:p>
            <a:pPr lvl="2" fontAlgn="base"/>
            <a:endParaRPr lang="en-US" sz="1400" smtClean="0"/>
          </a:p>
          <a:p>
            <a:pPr lvl="1" fontAlgn="base"/>
            <a:endParaRPr lang="en-US" sz="1600" smtClean="0"/>
          </a:p>
          <a:p>
            <a:pPr lvl="1"/>
            <a:endParaRPr lang="en-US" sz="1200"/>
          </a:p>
          <a:p>
            <a:pPr lvl="1"/>
            <a:endParaRPr lang="en-US" sz="1400"/>
          </a:p>
          <a:p>
            <a:pPr lvl="1"/>
            <a:endParaRPr lang="en-US" sz="1200" smtClean="0"/>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4065486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lvl="0" fontAlgn="base"/>
            <a:r>
              <a:rPr lang="en-US" b="1" smtClean="0"/>
              <a:t>Appeals: </a:t>
            </a:r>
            <a:r>
              <a:rPr lang="en-US" smtClean="0"/>
              <a:t>Either </a:t>
            </a:r>
            <a:r>
              <a:rPr lang="en-US"/>
              <a:t>party may appeal a determination regarding responsibility or a dismissal of a formal complaint or any allegations therein on the following </a:t>
            </a:r>
            <a:r>
              <a:rPr lang="en-US" smtClean="0"/>
              <a:t>bases:</a:t>
            </a:r>
          </a:p>
          <a:p>
            <a:pPr lvl="1" fontAlgn="base"/>
            <a:r>
              <a:rPr lang="en-US" smtClean="0"/>
              <a:t>Procedural </a:t>
            </a:r>
            <a:r>
              <a:rPr lang="en-US"/>
              <a:t>irregularity that affected the outcome of the </a:t>
            </a:r>
            <a:r>
              <a:rPr lang="en-US" smtClean="0"/>
              <a:t>matter;</a:t>
            </a:r>
          </a:p>
          <a:p>
            <a:pPr lvl="1" fontAlgn="base"/>
            <a:r>
              <a:rPr lang="en-US" smtClean="0"/>
              <a:t>New </a:t>
            </a:r>
            <a:r>
              <a:rPr lang="en-US"/>
              <a:t>evidence that was not reasonably available at the time the determination regarding responsibility or dismissal was made that could affect the outcome of the matter; </a:t>
            </a:r>
            <a:r>
              <a:rPr lang="en-US" smtClean="0"/>
              <a:t>and</a:t>
            </a:r>
          </a:p>
          <a:p>
            <a:pPr lvl="1" fontAlgn="base"/>
            <a:r>
              <a:rPr lang="en-US" smtClean="0"/>
              <a:t>The </a:t>
            </a:r>
            <a:r>
              <a:rPr lang="en-US"/>
              <a:t>Title IX Coordinator, investigator, or decision-maker had a conflict of interest or bias for or against complainants or respondents generally or the individual complainant or respondent that affected the outcome of the matter</a:t>
            </a:r>
            <a:r>
              <a:rPr lang="en-US" sz="1200"/>
              <a:t> </a:t>
            </a:r>
            <a:r>
              <a:rPr lang="en-US" smtClean="0"/>
              <a:t>.</a:t>
            </a:r>
          </a:p>
          <a:p>
            <a:pPr lvl="2" fontAlgn="base"/>
            <a:endParaRPr lang="en-US" sz="1200" smtClean="0"/>
          </a:p>
          <a:p>
            <a:pPr lvl="2" fontAlgn="base"/>
            <a:endParaRPr lang="en-US" sz="1400"/>
          </a:p>
          <a:p>
            <a:pPr lvl="2" fontAlgn="base"/>
            <a:endParaRPr lang="en-US" sz="1400" smtClean="0"/>
          </a:p>
          <a:p>
            <a:pPr lvl="1" fontAlgn="base"/>
            <a:endParaRPr lang="en-US" sz="1600" smtClean="0"/>
          </a:p>
          <a:p>
            <a:pPr lvl="1"/>
            <a:endParaRPr lang="en-US" sz="1200"/>
          </a:p>
          <a:p>
            <a:pPr lvl="1"/>
            <a:endParaRPr lang="en-US" sz="1400"/>
          </a:p>
          <a:p>
            <a:pPr lvl="1"/>
            <a:endParaRPr lang="en-US" sz="1200" smtClean="0"/>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20513031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lvl="0" fontAlgn="base"/>
            <a:r>
              <a:rPr lang="en-US" b="1" smtClean="0"/>
              <a:t>Appeals:</a:t>
            </a:r>
          </a:p>
          <a:p>
            <a:pPr lvl="1" fontAlgn="base"/>
            <a:r>
              <a:rPr lang="en-US" sz="1600" smtClean="0"/>
              <a:t>An appeal </a:t>
            </a:r>
            <a:r>
              <a:rPr lang="en-US" sz="1600"/>
              <a:t>must be made in writing to the Title IX Coordinator within ten (10) calendar days of the issuance of the decision being </a:t>
            </a:r>
            <a:r>
              <a:rPr lang="en-US" sz="1600" smtClean="0"/>
              <a:t>appealed.</a:t>
            </a:r>
          </a:p>
          <a:p>
            <a:pPr lvl="1" fontAlgn="base"/>
            <a:r>
              <a:rPr lang="en-US" sz="1600" smtClean="0"/>
              <a:t>Appeal must </a:t>
            </a:r>
            <a:r>
              <a:rPr lang="en-US" sz="1600"/>
              <a:t>provide in detail the grounds supporting the appeal.  </a:t>
            </a:r>
            <a:endParaRPr lang="en-US" sz="1600" smtClean="0"/>
          </a:p>
          <a:p>
            <a:pPr lvl="1" fontAlgn="base"/>
            <a:r>
              <a:rPr lang="en-US" sz="1600" smtClean="0"/>
              <a:t>The </a:t>
            </a:r>
            <a:r>
              <a:rPr lang="en-US" sz="1600"/>
              <a:t>Title IX Coordinator shall promptly notify the other party in writing when an appeal is filed and simultaneously provide a copy of the appeal materials.  </a:t>
            </a:r>
            <a:endParaRPr lang="en-US" sz="1600" smtClean="0"/>
          </a:p>
          <a:p>
            <a:pPr lvl="1" fontAlgn="base"/>
            <a:r>
              <a:rPr lang="en-US" sz="1600" smtClean="0"/>
              <a:t>The </a:t>
            </a:r>
            <a:r>
              <a:rPr lang="en-US" sz="1600"/>
              <a:t>Title IX Coordinator shall also notify both parties regarding the identity of the decision-maker who will preside over the </a:t>
            </a:r>
            <a:r>
              <a:rPr lang="en-US" sz="1600" smtClean="0"/>
              <a:t>appeal (cannot be the same person as the decision-maker below, the investigator, or the Title IX Coordinator).  </a:t>
            </a:r>
            <a:endParaRPr lang="en-US" sz="1600"/>
          </a:p>
          <a:p>
            <a:pPr lvl="1" fontAlgn="base"/>
            <a:r>
              <a:rPr lang="en-US" sz="1600" smtClean="0"/>
              <a:t>Each </a:t>
            </a:r>
            <a:r>
              <a:rPr lang="en-US" sz="1600"/>
              <a:t>party shall have the opportunity to submit a written response to any appeal no more than fourteen (14) calendar days after the Title IX Coordinator provides a copy of the appeal materials.  </a:t>
            </a:r>
            <a:endParaRPr lang="en-US" sz="1600" smtClean="0"/>
          </a:p>
          <a:p>
            <a:pPr lvl="1" fontAlgn="base"/>
            <a:r>
              <a:rPr lang="en-US" sz="1600" smtClean="0"/>
              <a:t>The </a:t>
            </a:r>
            <a:r>
              <a:rPr lang="en-US" sz="1600"/>
              <a:t>decision-maker presiding over the appeal shall issue a written decision simultaneously to both parties and to the Title IX Coordinator describing the result of the appeal and the rationale for the result.</a:t>
            </a:r>
          </a:p>
          <a:p>
            <a:pPr lvl="2" fontAlgn="base"/>
            <a:endParaRPr lang="en-US" sz="1400" smtClean="0"/>
          </a:p>
          <a:p>
            <a:pPr lvl="1" fontAlgn="base"/>
            <a:endParaRPr lang="en-US" sz="1600" smtClean="0"/>
          </a:p>
          <a:p>
            <a:pPr lvl="1"/>
            <a:endParaRPr lang="en-US" sz="1200"/>
          </a:p>
          <a:p>
            <a:pPr lvl="1"/>
            <a:endParaRPr lang="en-US" sz="1400"/>
          </a:p>
          <a:p>
            <a:pPr lvl="1"/>
            <a:endParaRPr lang="en-US" sz="1200" smtClean="0"/>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1197494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pPr lvl="0" fontAlgn="base"/>
            <a:r>
              <a:rPr lang="en-US" b="1" smtClean="0"/>
              <a:t>Retaliation is Prohibited:</a:t>
            </a:r>
          </a:p>
          <a:p>
            <a:pPr lvl="1" fontAlgn="base"/>
            <a:r>
              <a:rPr lang="en-US" sz="1600" smtClean="0"/>
              <a:t>Retaliation = intimidation, threats, coercion, discrimination against any individual for the purpose of interfering with any right or privilege secured by Title IX or because the individual made a report or complaint, testified, assisted, participated, or refused to participate in a Title IX investigation or proceeding.</a:t>
            </a:r>
          </a:p>
          <a:p>
            <a:pPr lvl="1" fontAlgn="base"/>
            <a:r>
              <a:rPr lang="en-US" sz="1600" smtClean="0"/>
              <a:t>A retaliation complaint may be filed and processed through the Title IX grievance procedures.</a:t>
            </a:r>
          </a:p>
          <a:p>
            <a:pPr fontAlgn="base"/>
            <a:r>
              <a:rPr lang="en-US" b="1"/>
              <a:t>Conduct Not Constituting Retaliation.</a:t>
            </a:r>
            <a:r>
              <a:rPr lang="en-US"/>
              <a:t>  </a:t>
            </a:r>
            <a:endParaRPr lang="en-US" smtClean="0"/>
          </a:p>
          <a:p>
            <a:pPr lvl="1" fontAlgn="base"/>
            <a:r>
              <a:rPr lang="en-US" sz="1600" smtClean="0"/>
              <a:t>The </a:t>
            </a:r>
            <a:r>
              <a:rPr lang="en-US" sz="1600"/>
              <a:t>exercise of rights protected under the First Amendment does not constitute </a:t>
            </a:r>
            <a:r>
              <a:rPr lang="en-US" sz="1600" smtClean="0"/>
              <a:t>retaliation.  </a:t>
            </a:r>
          </a:p>
          <a:p>
            <a:pPr lvl="1" fontAlgn="base"/>
            <a:r>
              <a:rPr lang="en-US" sz="1600" smtClean="0"/>
              <a:t>Charging </a:t>
            </a:r>
            <a:r>
              <a:rPr lang="en-US" sz="1600"/>
              <a:t>an individual with a code of conduct violation for making a materially false statement in bad faith in the course of a grievance proceeding does not constitute </a:t>
            </a:r>
            <a:r>
              <a:rPr lang="en-US" sz="1600" smtClean="0"/>
              <a:t>retaliation.</a:t>
            </a:r>
            <a:endParaRPr lang="en-US" sz="1600"/>
          </a:p>
          <a:p>
            <a:pPr lvl="1" fontAlgn="base"/>
            <a:endParaRPr lang="en-US" sz="1600"/>
          </a:p>
          <a:p>
            <a:pPr lvl="2" fontAlgn="base"/>
            <a:endParaRPr lang="en-US" sz="1400" smtClean="0"/>
          </a:p>
          <a:p>
            <a:pPr lvl="1" fontAlgn="base"/>
            <a:endParaRPr lang="en-US" sz="1600" smtClean="0"/>
          </a:p>
          <a:p>
            <a:pPr lvl="1"/>
            <a:endParaRPr lang="en-US" sz="1200"/>
          </a:p>
          <a:p>
            <a:pPr lvl="1"/>
            <a:endParaRPr lang="en-US" sz="1400"/>
          </a:p>
          <a:p>
            <a:pPr lvl="1"/>
            <a:endParaRPr lang="en-US" sz="1200" smtClean="0"/>
          </a:p>
          <a:p>
            <a:pPr marL="0" indent="0" fontAlgn="base">
              <a:buNone/>
            </a:pPr>
            <a:endParaRPr lang="en-US" sz="1600" smtClean="0"/>
          </a:p>
          <a:p>
            <a:pPr lvl="1"/>
            <a:endParaRPr lang="en-US" sz="1800"/>
          </a:p>
          <a:p>
            <a:endParaRPr lang="en-US"/>
          </a:p>
        </p:txBody>
      </p:sp>
    </p:spTree>
    <p:extLst>
      <p:ext uri="{BB962C8B-B14F-4D97-AF65-F5344CB8AC3E}">
        <p14:creationId xmlns:p14="http://schemas.microsoft.com/office/powerpoint/2010/main" val="34764495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r>
              <a:rPr lang="en-US" sz="1800" u="sng"/>
              <a:t>Serving impartially, without pre-judgment, without conflict-of-interest, and without bias:</a:t>
            </a:r>
          </a:p>
          <a:p>
            <a:pPr lvl="1"/>
            <a:r>
              <a:rPr lang="en-US" sz="1800" smtClean="0">
                <a:cs typeface="Arial"/>
              </a:rPr>
              <a:t>View each party/witness as a blank slate </a:t>
            </a:r>
            <a:r>
              <a:rPr lang="en-US" sz="1800">
                <a:cs typeface="Arial"/>
              </a:rPr>
              <a:t>–</a:t>
            </a:r>
            <a:r>
              <a:rPr lang="en-US" sz="1800" smtClean="0">
                <a:cs typeface="Arial"/>
              </a:rPr>
              <a:t> do not make assumptions about a party based on their status as a complainant or respondent, their sex, their looks, their academic level/achievement, etc.</a:t>
            </a:r>
          </a:p>
          <a:p>
            <a:pPr lvl="1"/>
            <a:r>
              <a:rPr lang="en-US" sz="1800" smtClean="0">
                <a:cs typeface="Arial"/>
              </a:rPr>
              <a:t>Keep facial expressions and tone of voice neutral – do not express shock, disbelief, anger, etc. through overt displays.</a:t>
            </a:r>
          </a:p>
          <a:p>
            <a:pPr lvl="1"/>
            <a:r>
              <a:rPr lang="en-US" sz="1800" smtClean="0">
                <a:cs typeface="Arial"/>
              </a:rPr>
              <a:t>Observe and listen – do not lead (but ask relevant questions if follow-up is needed)</a:t>
            </a:r>
          </a:p>
          <a:p>
            <a:pPr lvl="1"/>
            <a:r>
              <a:rPr lang="en-US" sz="1800" smtClean="0">
                <a:cs typeface="Arial"/>
              </a:rPr>
              <a:t>Maintain objectivity – do not take sides.</a:t>
            </a:r>
          </a:p>
          <a:p>
            <a:pPr lvl="1"/>
            <a:r>
              <a:rPr lang="en-US" sz="1800" smtClean="0">
                <a:cs typeface="Arial"/>
              </a:rPr>
              <a:t>Give each party/witness the same opportunities to be heard– do not treat any party/witness more favorably than another.</a:t>
            </a:r>
          </a:p>
          <a:p>
            <a:pPr lvl="1"/>
            <a:r>
              <a:rPr lang="en-US" sz="1800" smtClean="0">
                <a:cs typeface="Arial"/>
              </a:rPr>
              <a:t>Treat each party/witness with respect and in calm demeanor – do not raise voice, become hostile, or insult parties/witness.</a:t>
            </a:r>
          </a:p>
          <a:p>
            <a:pPr lvl="1"/>
            <a:r>
              <a:rPr lang="en-US" sz="1800" smtClean="0">
                <a:cs typeface="Arial"/>
              </a:rPr>
              <a:t>If a party/witness becomes emotional –give them space.</a:t>
            </a:r>
          </a:p>
          <a:p>
            <a:pPr lvl="1"/>
            <a:endParaRPr lang="en-US" sz="1800" smtClean="0">
              <a:cs typeface="Arial"/>
            </a:endParaRPr>
          </a:p>
          <a:p>
            <a:pPr lvl="1"/>
            <a:endParaRPr lang="en-US" sz="1800" smtClean="0">
              <a:cs typeface="Arial"/>
            </a:endParaRPr>
          </a:p>
          <a:p>
            <a:pPr lvl="1"/>
            <a:endParaRPr lang="en-US" sz="1800" smtClean="0">
              <a:cs typeface="Arial"/>
            </a:endParaRPr>
          </a:p>
          <a:p>
            <a:pPr lvl="1"/>
            <a:endParaRPr lang="en-US" sz="1800">
              <a:cs typeface="Arial"/>
            </a:endParaRPr>
          </a:p>
          <a:p>
            <a:pPr lvl="1"/>
            <a:endParaRPr lang="en-US" sz="1800" smtClean="0">
              <a:cs typeface="Arial"/>
            </a:endParaRPr>
          </a:p>
          <a:p>
            <a:pPr marL="714375" lvl="1" indent="-257175">
              <a:buFont typeface="Arial" panose="020B0604020202020204" pitchFamily="34" charset="0"/>
              <a:buChar char="•"/>
            </a:pPr>
            <a:endParaRPr lang="en-US" sz="1200" b="1">
              <a:solidFill>
                <a:schemeClr val="tx1"/>
              </a:solidFill>
              <a:cs typeface="Arial" panose="020B0604020202020204" pitchFamily="34" charset="0"/>
            </a:endParaRPr>
          </a:p>
        </p:txBody>
      </p:sp>
    </p:spTree>
    <p:extLst>
      <p:ext uri="{BB962C8B-B14F-4D97-AF65-F5344CB8AC3E}">
        <p14:creationId xmlns:p14="http://schemas.microsoft.com/office/powerpoint/2010/main" val="26873852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Formal Grievance Process – Formal Complaints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245533" y="2370667"/>
            <a:ext cx="8712200" cy="4428066"/>
          </a:xfrm>
        </p:spPr>
        <p:txBody>
          <a:bodyPr>
            <a:noAutofit/>
          </a:bodyPr>
          <a:lstStyle/>
          <a:p>
            <a:r>
              <a:rPr lang="en-US" sz="1800" u="sng" smtClean="0"/>
              <a:t>Serving impartially, without pre-judgment, without conflict-of-interest, and without bias:</a:t>
            </a:r>
          </a:p>
          <a:p>
            <a:pPr lvl="1"/>
            <a:r>
              <a:rPr lang="en-US" sz="1800" smtClean="0">
                <a:cs typeface="Arial"/>
              </a:rPr>
              <a:t>If you suspect you may have a conflict of interest (i.e., personal involvement in case, prior knowledge of circumstances, personal/familial relationship to party), immediately inform the Title IX Coordinator of possible conflict before proceeding.</a:t>
            </a:r>
          </a:p>
          <a:p>
            <a:pPr lvl="1"/>
            <a:r>
              <a:rPr lang="en-US" sz="1800" smtClean="0">
                <a:cs typeface="Arial"/>
              </a:rPr>
              <a:t>If bias, prejudgment, or anything else may prevent you from serving fairly and impartially, immediately inform the Title IX Coordinator before proceeding.</a:t>
            </a:r>
          </a:p>
          <a:p>
            <a:pPr lvl="1"/>
            <a:r>
              <a:rPr lang="en-US" sz="1800" smtClean="0">
                <a:cs typeface="Arial"/>
              </a:rPr>
              <a:t>If you have any questions about maintaining impartiality, avoiding pre-judgment, avoiding conflict of interest, and non-biased investigating, contact the Title IX Coordinator.</a:t>
            </a:r>
          </a:p>
          <a:p>
            <a:pPr lvl="1"/>
            <a:r>
              <a:rPr lang="en-US" sz="1800" smtClean="0">
                <a:cs typeface="Arial"/>
              </a:rPr>
              <a:t>Those serving in investigator and decision maker roles have backup – there are others available in case you cannot serve impartially.</a:t>
            </a:r>
          </a:p>
          <a:p>
            <a:pPr lvl="1"/>
            <a:endParaRPr lang="en-US" sz="1800" smtClean="0">
              <a:cs typeface="Arial"/>
            </a:endParaRPr>
          </a:p>
          <a:p>
            <a:pPr lvl="1"/>
            <a:endParaRPr lang="en-US" sz="1800">
              <a:cs typeface="Arial"/>
            </a:endParaRPr>
          </a:p>
          <a:p>
            <a:pPr lvl="1"/>
            <a:endParaRPr lang="en-US" sz="1800" smtClean="0">
              <a:cs typeface="Arial"/>
            </a:endParaRPr>
          </a:p>
          <a:p>
            <a:pPr marL="714375" lvl="1" indent="-257175">
              <a:buFont typeface="Arial" panose="020B0604020202020204" pitchFamily="34" charset="0"/>
              <a:buChar char="•"/>
            </a:pPr>
            <a:endParaRPr lang="en-US" sz="1200" b="1">
              <a:solidFill>
                <a:schemeClr val="tx1"/>
              </a:solidFill>
              <a:cs typeface="Arial" panose="020B0604020202020204" pitchFamily="34" charset="0"/>
            </a:endParaRPr>
          </a:p>
        </p:txBody>
      </p:sp>
    </p:spTree>
    <p:extLst>
      <p:ext uri="{BB962C8B-B14F-4D97-AF65-F5344CB8AC3E}">
        <p14:creationId xmlns:p14="http://schemas.microsoft.com/office/powerpoint/2010/main" val="34405932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Questions</a:t>
            </a:r>
          </a:p>
        </p:txBody>
      </p:sp>
      <p:sp>
        <p:nvSpPr>
          <p:cNvPr id="3" name="Content Placeholder 2"/>
          <p:cNvSpPr>
            <a:spLocks noGrp="1"/>
          </p:cNvSpPr>
          <p:nvPr>
            <p:ph sz="quarter" idx="13"/>
          </p:nvPr>
        </p:nvSpPr>
        <p:spPr/>
        <p:txBody>
          <a:bodyPr>
            <a:normAutofit/>
          </a:bodyPr>
          <a:lstStyle/>
          <a:p>
            <a:pPr marL="0" indent="0" algn="ctr">
              <a:buNone/>
            </a:pPr>
            <a:r>
              <a:rPr lang="en-US" sz="7200">
                <a:latin typeface="Arial Narrow" panose="020B0606020202030204" pitchFamily="34" charset="0"/>
              </a:rPr>
              <a:t>?</a:t>
            </a:r>
          </a:p>
        </p:txBody>
      </p:sp>
    </p:spTree>
    <p:extLst>
      <p:ext uri="{BB962C8B-B14F-4D97-AF65-F5344CB8AC3E}">
        <p14:creationId xmlns:p14="http://schemas.microsoft.com/office/powerpoint/2010/main" val="494303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4364B-1E9E-4517-AEB1-20BC7043517A}"/>
              </a:ext>
            </a:extLst>
          </p:cNvPr>
          <p:cNvSpPr>
            <a:spLocks noGrp="1"/>
          </p:cNvSpPr>
          <p:nvPr>
            <p:ph type="title"/>
          </p:nvPr>
        </p:nvSpPr>
        <p:spPr>
          <a:xfrm>
            <a:off x="603315" y="796374"/>
            <a:ext cx="7937369" cy="880027"/>
          </a:xfrm>
        </p:spPr>
        <p:txBody>
          <a:bodyPr>
            <a:normAutofit/>
          </a:bodyPr>
          <a:lstStyle/>
          <a:p>
            <a:r>
              <a:rPr lang="en-US">
                <a:solidFill>
                  <a:srgbClr val="FFFFFF"/>
                </a:solidFill>
              </a:rPr>
              <a:t>What is Sexual Harassment</a:t>
            </a: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AD9F35-9C08-423D-9FB5-13FE27454E8D}"/>
              </a:ext>
            </a:extLst>
          </p:cNvPr>
          <p:cNvSpPr>
            <a:spLocks noGrp="1"/>
          </p:cNvSpPr>
          <p:nvPr>
            <p:ph idx="1"/>
          </p:nvPr>
        </p:nvSpPr>
        <p:spPr>
          <a:xfrm>
            <a:off x="288758" y="2390274"/>
            <a:ext cx="8662737" cy="4283242"/>
          </a:xfrm>
        </p:spPr>
        <p:txBody>
          <a:bodyPr>
            <a:normAutofit fontScale="92500" lnSpcReduction="20000"/>
          </a:bodyPr>
          <a:lstStyle/>
          <a:p>
            <a:r>
              <a:rPr lang="en-US"/>
              <a:t>Examples of sexual harassment include, but are not limited to:</a:t>
            </a:r>
            <a:endParaRPr lang="en-US" sz="3600"/>
          </a:p>
          <a:p>
            <a:pPr lvl="1"/>
            <a:r>
              <a:rPr lang="en-US"/>
              <a:t>Offensive language (epithets, dirty jokes, derogatory comments, or slurs of a sexual nature) communicated verbally or in writing, including electronic formats</a:t>
            </a:r>
            <a:endParaRPr lang="en-US" sz="3200"/>
          </a:p>
          <a:p>
            <a:pPr lvl="1"/>
            <a:r>
              <a:rPr lang="en-US"/>
              <a:t>Visual harassment such as derogatory posters, photography, cartoons, drawings, clothing or gestures</a:t>
            </a:r>
            <a:endParaRPr lang="en-US" sz="3200"/>
          </a:p>
          <a:p>
            <a:pPr lvl="1"/>
            <a:r>
              <a:rPr lang="en-US"/>
              <a:t>Offensive touching, including inappropriate patting or pinching, or impeding or blocking a person’s physical movement</a:t>
            </a:r>
            <a:endParaRPr lang="en-US" sz="3200"/>
          </a:p>
          <a:p>
            <a:pPr lvl="1"/>
            <a:r>
              <a:rPr lang="en-US"/>
              <a:t>Making unwelcome sexual contact</a:t>
            </a:r>
            <a:endParaRPr lang="en-US" sz="3200"/>
          </a:p>
          <a:p>
            <a:pPr lvl="1"/>
            <a:r>
              <a:rPr lang="en-US"/>
              <a:t>Engaging in unwelcome sexual contact</a:t>
            </a:r>
            <a:endParaRPr lang="en-US" sz="3200"/>
          </a:p>
          <a:p>
            <a:pPr lvl="1"/>
            <a:r>
              <a:rPr lang="en-US"/>
              <a:t>Spreading rumors about or evaluating someone for their sexual behavior</a:t>
            </a:r>
            <a:endParaRPr lang="en-US" sz="3200"/>
          </a:p>
          <a:p>
            <a:pPr lvl="1"/>
            <a:r>
              <a:rPr lang="en-US"/>
              <a:t>Taunting or ridiculing someone because of perceived or actual sexual orientation</a:t>
            </a:r>
            <a:endParaRPr lang="en-US" sz="3200"/>
          </a:p>
          <a:p>
            <a:pPr lvl="1"/>
            <a:r>
              <a:rPr lang="en-US"/>
              <a:t>Pressuring someone for sexual activity</a:t>
            </a:r>
            <a:endParaRPr lang="en-US" sz="3200"/>
          </a:p>
        </p:txBody>
      </p:sp>
    </p:spTree>
    <p:extLst>
      <p:ext uri="{BB962C8B-B14F-4D97-AF65-F5344CB8AC3E}">
        <p14:creationId xmlns:p14="http://schemas.microsoft.com/office/powerpoint/2010/main" val="1962394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a:blip r:embed="rId3"/>
          <a:srcRect/>
          <a:stretch>
            <a:fillRect/>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614F7DB2-2747-44B1-8CCD-EA4CF6EABA54}"/>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76" name="Picture 75">
              <a:extLst>
                <a:ext uri="{FF2B5EF4-FFF2-40B4-BE49-F238E27FC236}">
                  <a16:creationId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srcRect/>
            <a:stretch>
              <a:fillRect/>
            </a:stretch>
          </p:blipFill>
          <p:spPr>
            <a:xfrm>
              <a:off x="0" y="0"/>
              <a:ext cx="12188825" cy="6856214"/>
            </a:xfrm>
            <a:prstGeom prst="rect">
              <a:avLst/>
            </a:prstGeom>
          </p:spPr>
        </p:pic>
        <p:sp>
          <p:nvSpPr>
            <p:cNvPr id="77" name="Rectangle 76">
              <a:extLst>
                <a:ext uri="{FF2B5EF4-FFF2-40B4-BE49-F238E27FC236}">
                  <a16:creationId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lgn="ctr">
              <a:prstDash val="solid"/>
              <a:miter lim="800000"/>
            </a:ln>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srcRect/>
            <a:stretch>
              <a:fillRect/>
            </a:stretch>
          </p:blipFill>
          <p:spPr>
            <a:xfrm>
              <a:off x="-15736" y="3153832"/>
              <a:ext cx="777240" cy="606425"/>
            </a:xfrm>
            <a:prstGeom prst="rect">
              <a:avLst/>
            </a:prstGeom>
          </p:spPr>
        </p:pic>
        <p:pic>
          <p:nvPicPr>
            <p:cNvPr id="79" name="Picture 78">
              <a:extLst>
                <a:ext uri="{FF2B5EF4-FFF2-40B4-BE49-F238E27FC236}">
                  <a16:creationId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srcRect/>
            <a:stretch>
              <a:fillRect/>
            </a:stretch>
          </p:blipFill>
          <p:spPr>
            <a:xfrm>
              <a:off x="11436986" y="3153832"/>
              <a:ext cx="777240" cy="606425"/>
            </a:xfrm>
            <a:prstGeom prst="rect">
              <a:avLst/>
            </a:prstGeom>
          </p:spPr>
        </p:pic>
      </p:grpSp>
      <p:cxnSp>
        <p:nvCxnSpPr>
          <p:cNvPr id="81" name="Straight Connector 80">
            <a:extLst>
              <a:ext uri="{FF2B5EF4-FFF2-40B4-BE49-F238E27FC236}">
                <a16:creationId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cap="rnd" algn="ctr">
            <a:prstDash val="solid"/>
          </a:ln>
        </p:spPr>
        <p:style>
          <a:lnRef idx="2">
            <a:schemeClr val="accent1"/>
          </a:lnRef>
          <a:fillRef idx="0">
            <a:schemeClr val="accent1"/>
          </a:fillRef>
          <a:effectRef idx="1">
            <a:schemeClr val="accent1"/>
          </a:effectRef>
          <a:fontRef idx="minor">
            <a:schemeClr val="tx1"/>
          </a:fontRef>
        </p:style>
      </p:cxnSp>
      <p:sp useBgFill="1">
        <p:nvSpPr>
          <p:cNvPr id="83" name="Rectangle 82">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Rectangle 2"/>
          <p:cNvSpPr>
            <a:spLocks noGrp="1" noChangeArrowheads="1"/>
          </p:cNvSpPr>
          <p:nvPr>
            <p:ph type="title" idx="4294967295"/>
          </p:nvPr>
        </p:nvSpPr>
        <p:spPr>
          <a:xfrm>
            <a:off x="603315" y="796374"/>
            <a:ext cx="7937369" cy="880027"/>
          </a:xfrm>
        </p:spPr>
        <p:txBody>
          <a:bodyPr vert="horz" lIns="91440" tIns="45720" rIns="91440" bIns="45720" rtlCol="0" anchor="ctr">
            <a:normAutofit/>
          </a:bodyPr>
          <a:lstStyle/>
          <a:p>
            <a:pPr>
              <a:lnSpc>
                <a:spcPct val="90000"/>
              </a:lnSpc>
              <a:defRPr/>
            </a:pPr>
            <a:r>
              <a:rPr lang="en-US" sz="2800">
                <a:solidFill>
                  <a:srgbClr val="FFFFFF"/>
                </a:solidFill>
              </a:rPr>
              <a:t> Examples Of Behaviors That May Be Considered</a:t>
            </a:r>
            <a:br>
              <a:rPr lang="en-US" sz="2800">
                <a:solidFill>
                  <a:srgbClr val="FFFFFF"/>
                </a:solidFill>
              </a:rPr>
            </a:br>
            <a:r>
              <a:rPr lang="en-US" sz="2800">
                <a:solidFill>
                  <a:srgbClr val="FFFFFF"/>
                </a:solidFill>
              </a:rPr>
              <a:t>   SEXUAL HARASSMENT</a:t>
            </a:r>
          </a:p>
        </p:txBody>
      </p:sp>
      <p:sp>
        <p:nvSpPr>
          <p:cNvPr id="87" name="Rectangle 86">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9" name="Rectangle 3"/>
          <p:cNvSpPr>
            <a:spLocks noGrp="1" noChangeArrowheads="1"/>
          </p:cNvSpPr>
          <p:nvPr>
            <p:ph type="body" idx="4294967295"/>
          </p:nvPr>
        </p:nvSpPr>
        <p:spPr>
          <a:xfrm>
            <a:off x="971550" y="2612256"/>
            <a:ext cx="7200897" cy="3263612"/>
          </a:xfrm>
        </p:spPr>
        <p:txBody>
          <a:bodyPr vert="horz" lIns="91440" tIns="45720" rIns="91440" bIns="45720" rtlCol="0" anchor="t">
            <a:normAutofit fontScale="92500" lnSpcReduction="10000"/>
          </a:bodyPr>
          <a:lstStyle/>
          <a:p>
            <a:pPr>
              <a:defRPr/>
            </a:pPr>
            <a:r>
              <a:rPr lang="en-US" u="sng" smtClean="0"/>
              <a:t>More Examples - VERBAL</a:t>
            </a:r>
            <a:endParaRPr lang="en-US"/>
          </a:p>
          <a:p>
            <a:pPr lvl="1">
              <a:defRPr/>
            </a:pPr>
            <a:r>
              <a:rPr lang="en-US"/>
              <a:t>Repeated requests for dates or sex</a:t>
            </a:r>
          </a:p>
          <a:p>
            <a:pPr lvl="1">
              <a:defRPr/>
            </a:pPr>
            <a:r>
              <a:rPr lang="en-US"/>
              <a:t>Sexual comments about clothing or body parts</a:t>
            </a:r>
          </a:p>
          <a:p>
            <a:pPr lvl="1">
              <a:defRPr/>
            </a:pPr>
            <a:r>
              <a:rPr lang="en-US"/>
              <a:t>Sexually oriented humor or language</a:t>
            </a:r>
          </a:p>
          <a:p>
            <a:pPr lvl="1">
              <a:defRPr/>
            </a:pPr>
            <a:r>
              <a:rPr lang="en-US"/>
              <a:t>Kissing sounds, whistling, cat calls</a:t>
            </a:r>
          </a:p>
          <a:p>
            <a:pPr lvl="1">
              <a:defRPr/>
            </a:pPr>
            <a:r>
              <a:rPr lang="en-US"/>
              <a:t>Obscene phone calls</a:t>
            </a:r>
          </a:p>
          <a:p>
            <a:pPr lvl="1">
              <a:defRPr/>
            </a:pPr>
            <a:r>
              <a:rPr lang="en-US"/>
              <a:t>Comments about sexual likes/dislikes</a:t>
            </a:r>
          </a:p>
          <a:p>
            <a:pPr lvl="1">
              <a:defRPr/>
            </a:pPr>
            <a:r>
              <a:rPr lang="en-US"/>
              <a:t>Comments about sexual behavior</a:t>
            </a:r>
          </a:p>
        </p:txBody>
      </p:sp>
      <p:sp>
        <p:nvSpPr>
          <p:cNvPr id="36868" name="Text Box 4"/>
          <p:cNvSpPr txBox="1">
            <a:spLocks noChangeArrowheads="1"/>
          </p:cNvSpPr>
          <p:nvPr/>
        </p:nvSpPr>
        <p:spPr>
          <a:xfrm>
            <a:off x="6343650" y="5600700"/>
            <a:ext cx="301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en-US" sz="1800">
              <a:latin typeface="Verdana" panose="020B0604030504040204" pitchFamily="34" charset="0"/>
            </a:endParaRPr>
          </a:p>
        </p:txBody>
      </p:sp>
    </p:spTree>
    <p:extLst>
      <p:ext uri="{BB962C8B-B14F-4D97-AF65-F5344CB8AC3E}">
        <p14:creationId xmlns:p14="http://schemas.microsoft.com/office/powerpoint/2010/main" val="1291908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a:blip r:embed="rId3"/>
          <a:srcRect/>
          <a:stretch>
            <a:fillRect/>
          </a:stretch>
        </a:blip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614F7DB2-2747-44B1-8CCD-EA4CF6EABA54}"/>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38" name="Picture 137">
              <a:extLst>
                <a:ext uri="{FF2B5EF4-FFF2-40B4-BE49-F238E27FC236}">
                  <a16:creationId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srcRect/>
            <a:stretch>
              <a:fillRect/>
            </a:stretch>
          </p:blipFill>
          <p:spPr>
            <a:xfrm>
              <a:off x="0" y="0"/>
              <a:ext cx="12188825" cy="6856214"/>
            </a:xfrm>
            <a:prstGeom prst="rect">
              <a:avLst/>
            </a:prstGeom>
          </p:spPr>
        </p:pic>
        <p:sp>
          <p:nvSpPr>
            <p:cNvPr id="139" name="Rectangle 138">
              <a:extLst>
                <a:ext uri="{FF2B5EF4-FFF2-40B4-BE49-F238E27FC236}">
                  <a16:creationId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lgn="ctr">
              <a:prstDash val="solid"/>
              <a:miter lim="800000"/>
            </a:ln>
          </p:spPr>
          <p:style>
            <a:lnRef idx="1">
              <a:schemeClr val="accent1"/>
            </a:lnRef>
            <a:fillRef idx="3">
              <a:schemeClr val="accent1"/>
            </a:fillRef>
            <a:effectRef idx="2">
              <a:schemeClr val="accent1"/>
            </a:effectRef>
            <a:fontRef idx="minor">
              <a:schemeClr val="lt1"/>
            </a:fontRef>
          </p:style>
        </p:sp>
        <p:pic>
          <p:nvPicPr>
            <p:cNvPr id="140" name="Picture 139">
              <a:extLst>
                <a:ext uri="{FF2B5EF4-FFF2-40B4-BE49-F238E27FC236}">
                  <a16:creationId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srcRect/>
            <a:stretch>
              <a:fillRect/>
            </a:stretch>
          </p:blipFill>
          <p:spPr>
            <a:xfrm>
              <a:off x="-15736" y="3153832"/>
              <a:ext cx="777240" cy="606425"/>
            </a:xfrm>
            <a:prstGeom prst="rect">
              <a:avLst/>
            </a:prstGeom>
          </p:spPr>
        </p:pic>
        <p:pic>
          <p:nvPicPr>
            <p:cNvPr id="141" name="Picture 140">
              <a:extLst>
                <a:ext uri="{FF2B5EF4-FFF2-40B4-BE49-F238E27FC236}">
                  <a16:creationId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srcRect/>
            <a:stretch>
              <a:fillRect/>
            </a:stretch>
          </p:blipFill>
          <p:spPr>
            <a:xfrm>
              <a:off x="11436986" y="3153832"/>
              <a:ext cx="777240" cy="606425"/>
            </a:xfrm>
            <a:prstGeom prst="rect">
              <a:avLst/>
            </a:prstGeom>
          </p:spPr>
        </p:pic>
      </p:grpSp>
      <p:cxnSp>
        <p:nvCxnSpPr>
          <p:cNvPr id="143" name="Straight Connector 142">
            <a:extLst>
              <a:ext uri="{FF2B5EF4-FFF2-40B4-BE49-F238E27FC236}">
                <a16:creationId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cap="rnd" algn="ctr">
            <a:prstDash val="solid"/>
          </a:ln>
        </p:spPr>
        <p:style>
          <a:lnRef idx="2">
            <a:schemeClr val="accent1"/>
          </a:lnRef>
          <a:fillRef idx="0">
            <a:schemeClr val="accent1"/>
          </a:fillRef>
          <a:effectRef idx="1">
            <a:schemeClr val="accent1"/>
          </a:effectRef>
          <a:fontRef idx="minor">
            <a:schemeClr val="tx1"/>
          </a:fontRef>
        </p:style>
      </p:cxnSp>
      <p:sp useBgFill="1">
        <p:nvSpPr>
          <p:cNvPr id="145" name="Rectangle 144">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Rectangle 2"/>
          <p:cNvSpPr>
            <a:spLocks noGrp="1" noChangeArrowheads="1"/>
          </p:cNvSpPr>
          <p:nvPr>
            <p:ph type="title" idx="4294967295"/>
          </p:nvPr>
        </p:nvSpPr>
        <p:spPr>
          <a:xfrm>
            <a:off x="603315" y="796374"/>
            <a:ext cx="7937369" cy="880027"/>
          </a:xfrm>
        </p:spPr>
        <p:txBody>
          <a:bodyPr vert="horz" lIns="91440" tIns="45720" rIns="91440" bIns="45720" rtlCol="0" anchor="ctr">
            <a:normAutofit/>
          </a:bodyPr>
          <a:lstStyle/>
          <a:p>
            <a:pPr>
              <a:defRPr/>
            </a:pPr>
            <a:r>
              <a:rPr lang="en-US" sz="4400">
                <a:solidFill>
                  <a:srgbClr val="FFFFFF"/>
                </a:solidFill>
              </a:rPr>
              <a:t>Behavior Examples continued . . .</a:t>
            </a:r>
          </a:p>
        </p:txBody>
      </p:sp>
      <p:sp>
        <p:nvSpPr>
          <p:cNvPr id="149" name="Rectangle 148">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51" name="Rectangle 150">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3" name="Rectangle 3"/>
          <p:cNvSpPr>
            <a:spLocks noGrp="1" noChangeArrowheads="1"/>
          </p:cNvSpPr>
          <p:nvPr>
            <p:ph type="body" idx="4294967295"/>
          </p:nvPr>
        </p:nvSpPr>
        <p:spPr>
          <a:xfrm>
            <a:off x="971550" y="2612255"/>
            <a:ext cx="7200897" cy="3957877"/>
          </a:xfrm>
        </p:spPr>
        <p:txBody>
          <a:bodyPr vert="horz" lIns="91440" tIns="45720" rIns="91440" bIns="45720" rtlCol="0" anchor="t">
            <a:normAutofit fontScale="92500"/>
          </a:bodyPr>
          <a:lstStyle/>
          <a:p>
            <a:pPr>
              <a:lnSpc>
                <a:spcPct val="90000"/>
              </a:lnSpc>
              <a:defRPr/>
            </a:pPr>
            <a:r>
              <a:rPr lang="en-US" b="1" u="sng" smtClean="0"/>
              <a:t>More Examples - NON-VERBAL</a:t>
            </a:r>
            <a:r>
              <a:rPr lang="en-US" u="sng"/>
              <a:t>:</a:t>
            </a:r>
            <a:endParaRPr lang="en-US"/>
          </a:p>
          <a:p>
            <a:pPr lvl="1">
              <a:lnSpc>
                <a:spcPct val="90000"/>
              </a:lnSpc>
              <a:defRPr/>
            </a:pPr>
            <a:r>
              <a:rPr lang="en-US" sz="1400"/>
              <a:t>Leering or ogling</a:t>
            </a:r>
          </a:p>
          <a:p>
            <a:pPr lvl="1">
              <a:lnSpc>
                <a:spcPct val="90000"/>
              </a:lnSpc>
              <a:defRPr/>
            </a:pPr>
            <a:r>
              <a:rPr lang="en-US" sz="1400"/>
              <a:t>Pornographic pictures, calendars, mugs</a:t>
            </a:r>
          </a:p>
          <a:p>
            <a:pPr lvl="1">
              <a:lnSpc>
                <a:spcPct val="90000"/>
              </a:lnSpc>
              <a:defRPr/>
            </a:pPr>
            <a:r>
              <a:rPr lang="en-US" sz="1400"/>
              <a:t>Repeated “love” letters</a:t>
            </a:r>
          </a:p>
          <a:p>
            <a:pPr lvl="1">
              <a:lnSpc>
                <a:spcPct val="90000"/>
              </a:lnSpc>
              <a:defRPr/>
            </a:pPr>
            <a:r>
              <a:rPr lang="en-US" sz="1400"/>
              <a:t>Sexually oriented electronic messages or images</a:t>
            </a:r>
          </a:p>
          <a:p>
            <a:pPr lvl="1">
              <a:lnSpc>
                <a:spcPct val="90000"/>
              </a:lnSpc>
              <a:defRPr/>
            </a:pPr>
            <a:r>
              <a:rPr lang="en-US" sz="1400"/>
              <a:t>Sexual hand or body gestures</a:t>
            </a:r>
          </a:p>
          <a:p>
            <a:pPr lvl="1">
              <a:lnSpc>
                <a:spcPct val="90000"/>
              </a:lnSpc>
              <a:defRPr/>
            </a:pPr>
            <a:r>
              <a:rPr lang="en-US" sz="1400"/>
              <a:t>Invading someone’s personal space</a:t>
            </a:r>
          </a:p>
          <a:p>
            <a:pPr>
              <a:lnSpc>
                <a:spcPct val="90000"/>
              </a:lnSpc>
              <a:defRPr/>
            </a:pPr>
            <a:r>
              <a:rPr lang="en-US" b="1" u="sng" smtClean="0"/>
              <a:t>More Examples - PHYSICAL</a:t>
            </a:r>
            <a:r>
              <a:rPr lang="en-US" u="sng" smtClean="0"/>
              <a:t>:</a:t>
            </a:r>
            <a:endParaRPr lang="en-US" u="sng"/>
          </a:p>
          <a:p>
            <a:pPr lvl="1">
              <a:lnSpc>
                <a:spcPct val="90000"/>
              </a:lnSpc>
              <a:defRPr/>
            </a:pPr>
            <a:r>
              <a:rPr lang="en-US" sz="1400"/>
              <a:t>Intrusive touching including pats, hugs, squeezes, pinches, and/or brushing up against someone</a:t>
            </a:r>
          </a:p>
          <a:p>
            <a:pPr lvl="1">
              <a:lnSpc>
                <a:spcPct val="90000"/>
              </a:lnSpc>
              <a:defRPr/>
            </a:pPr>
            <a:r>
              <a:rPr lang="en-US" sz="1400"/>
              <a:t>Kissing</a:t>
            </a:r>
          </a:p>
          <a:p>
            <a:pPr lvl="1">
              <a:lnSpc>
                <a:spcPct val="90000"/>
              </a:lnSpc>
              <a:defRPr/>
            </a:pPr>
            <a:r>
              <a:rPr lang="en-US" sz="1400"/>
              <a:t>Fondling</a:t>
            </a:r>
          </a:p>
          <a:p>
            <a:pPr lvl="1">
              <a:lnSpc>
                <a:spcPct val="90000"/>
              </a:lnSpc>
              <a:defRPr/>
            </a:pPr>
            <a:r>
              <a:rPr lang="en-US" sz="1400"/>
              <a:t>Stroking</a:t>
            </a:r>
          </a:p>
          <a:p>
            <a:pPr marL="0" indent="0">
              <a:lnSpc>
                <a:spcPct val="90000"/>
              </a:lnSpc>
              <a:buNone/>
              <a:defRPr/>
            </a:pPr>
            <a:endParaRPr lang="en-US" sz="1000" b="1"/>
          </a:p>
          <a:p>
            <a:pPr>
              <a:lnSpc>
                <a:spcPct val="90000"/>
              </a:lnSpc>
              <a:defRPr/>
            </a:pPr>
            <a:endParaRPr lang="en-US" sz="1000" b="1" u="sng"/>
          </a:p>
        </p:txBody>
      </p:sp>
      <p:sp>
        <p:nvSpPr>
          <p:cNvPr id="38916" name="Text Box 5"/>
          <p:cNvSpPr txBox="1">
            <a:spLocks noChangeArrowheads="1"/>
          </p:cNvSpPr>
          <p:nvPr/>
        </p:nvSpPr>
        <p:spPr>
          <a:xfrm>
            <a:off x="6422736" y="557450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endParaRPr lang="en-US" altLang="en-US" sz="1800">
              <a:latin typeface="Times New Roman" panose="02020603050405020304" pitchFamily="18" charset="0"/>
            </a:endParaRPr>
          </a:p>
        </p:txBody>
      </p:sp>
    </p:spTree>
    <p:extLst>
      <p:ext uri="{BB962C8B-B14F-4D97-AF65-F5344CB8AC3E}">
        <p14:creationId xmlns:p14="http://schemas.microsoft.com/office/powerpoint/2010/main" val="1200652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Scope of GCPS “Education Programs or Activities”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488060" y="2448899"/>
            <a:ext cx="8052624" cy="4349834"/>
          </a:xfrm>
        </p:spPr>
        <p:txBody>
          <a:bodyPr>
            <a:noAutofit/>
          </a:bodyPr>
          <a:lstStyle/>
          <a:p>
            <a:r>
              <a:rPr lang="en-US" sz="1800" cap="none">
                <a:solidFill>
                  <a:schemeClr val="tx1"/>
                </a:solidFill>
              </a:rPr>
              <a:t>One of the purposes of </a:t>
            </a:r>
            <a:r>
              <a:rPr lang="en-US" sz="1800" cap="none" smtClean="0">
                <a:solidFill>
                  <a:schemeClr val="tx1"/>
                </a:solidFill>
              </a:rPr>
              <a:t>Title IX </a:t>
            </a:r>
            <a:r>
              <a:rPr lang="en-US" sz="1800" cap="none">
                <a:solidFill>
                  <a:schemeClr val="tx1"/>
                </a:solidFill>
              </a:rPr>
              <a:t>is to protect students </a:t>
            </a:r>
            <a:r>
              <a:rPr lang="en-US" sz="1800" cap="none" smtClean="0">
                <a:solidFill>
                  <a:schemeClr val="tx1"/>
                </a:solidFill>
              </a:rPr>
              <a:t>and employees from sexual harassment in the </a:t>
            </a:r>
            <a:r>
              <a:rPr lang="en-US" sz="1800" smtClean="0">
                <a:solidFill>
                  <a:schemeClr val="tx1"/>
                </a:solidFill>
              </a:rPr>
              <a:t>District’s education programs and activities.</a:t>
            </a:r>
          </a:p>
          <a:p>
            <a:r>
              <a:rPr lang="en-US" sz="1800" smtClean="0">
                <a:solidFill>
                  <a:schemeClr val="tx1"/>
                </a:solidFill>
              </a:rPr>
              <a:t>An “Education </a:t>
            </a:r>
            <a:r>
              <a:rPr lang="en-US" sz="1800">
                <a:solidFill>
                  <a:schemeClr val="tx1"/>
                </a:solidFill>
              </a:rPr>
              <a:t>Program or </a:t>
            </a:r>
            <a:r>
              <a:rPr lang="en-US" sz="1800" smtClean="0">
                <a:solidFill>
                  <a:schemeClr val="tx1"/>
                </a:solidFill>
              </a:rPr>
              <a:t>Activity” </a:t>
            </a:r>
            <a:r>
              <a:rPr lang="en-US" sz="1800">
                <a:solidFill>
                  <a:schemeClr val="tx1"/>
                </a:solidFill>
              </a:rPr>
              <a:t>includes locations, events, or circumstances over which the Board of Education exhibits substantial control over both the respondent and the context in which the sexual harassment occurred</a:t>
            </a:r>
            <a:r>
              <a:rPr lang="en-US" sz="1800" smtClean="0">
                <a:solidFill>
                  <a:schemeClr val="tx1"/>
                </a:solidFill>
              </a:rPr>
              <a:t>.</a:t>
            </a:r>
          </a:p>
          <a:p>
            <a:pPr lvl="1"/>
            <a:r>
              <a:rPr lang="en-US" sz="1400" cap="none" smtClean="0">
                <a:solidFill>
                  <a:schemeClr val="tx1"/>
                </a:solidFill>
              </a:rPr>
              <a:t>This includes any academic</a:t>
            </a:r>
            <a:r>
              <a:rPr lang="en-US" sz="1400" cap="none">
                <a:solidFill>
                  <a:schemeClr val="tx1"/>
                </a:solidFill>
              </a:rPr>
              <a:t>, educational, extracurricular, athletic and other programs or activities of schools, regardless of the </a:t>
            </a:r>
            <a:r>
              <a:rPr lang="en-US" sz="1400" cap="none" smtClean="0">
                <a:solidFill>
                  <a:schemeClr val="tx1"/>
                </a:solidFill>
              </a:rPr>
              <a:t>location (covers </a:t>
            </a:r>
            <a:r>
              <a:rPr lang="en-US" sz="1400" cap="none">
                <a:solidFill>
                  <a:schemeClr val="tx1"/>
                </a:solidFill>
              </a:rPr>
              <a:t>the classroom to field trips</a:t>
            </a:r>
            <a:r>
              <a:rPr lang="en-US" sz="1400" cap="none" smtClean="0">
                <a:solidFill>
                  <a:schemeClr val="tx1"/>
                </a:solidFill>
              </a:rPr>
              <a:t>).</a:t>
            </a:r>
          </a:p>
          <a:p>
            <a:pPr lvl="1"/>
            <a:r>
              <a:rPr lang="en-US" sz="1400" smtClean="0">
                <a:solidFill>
                  <a:schemeClr val="tx1"/>
                </a:solidFill>
              </a:rPr>
              <a:t>This may include off-campus incidents if the off-campus incident occurs as part of the District’s operations or the District exercised substantial control over the respondent and the context within which the alleged sexual harassment occurred.</a:t>
            </a:r>
          </a:p>
          <a:p>
            <a:pPr lvl="1"/>
            <a:r>
              <a:rPr lang="en-US" sz="1400" cap="none" smtClean="0">
                <a:solidFill>
                  <a:schemeClr val="tx1"/>
                </a:solidFill>
              </a:rPr>
              <a:t>This may also include online activity that occurs on computer and internet networks, digital platforms, and computer hardware and software owned or operated by, or used in the operations of, the District.   </a:t>
            </a:r>
          </a:p>
          <a:p>
            <a:pPr lvl="1"/>
            <a:r>
              <a:rPr lang="en-US" sz="1400" cap="none" smtClean="0">
                <a:solidFill>
                  <a:schemeClr val="tx1"/>
                </a:solidFill>
              </a:rPr>
              <a:t>Whether off-campus and/or online sexual harassment occurs within the District’s “education program or activity” will depend on the factual circumstances of each case.</a:t>
            </a:r>
            <a:endParaRPr lang="en-US" sz="1400" cap="none">
              <a:solidFill>
                <a:schemeClr val="tx1"/>
              </a:solidFill>
            </a:endParaRPr>
          </a:p>
        </p:txBody>
      </p:sp>
    </p:spTree>
    <p:extLst>
      <p:ext uri="{BB962C8B-B14F-4D97-AF65-F5344CB8AC3E}">
        <p14:creationId xmlns:p14="http://schemas.microsoft.com/office/powerpoint/2010/main" val="3399318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w="15875" cap="rnd" algn="ctr">
            <a:noFill/>
            <a:prstDash val="solid"/>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Autofit/>
          </a:bodyPr>
          <a:lstStyle/>
          <a:p>
            <a:r>
              <a:rPr lang="en-US" sz="2800" smtClean="0">
                <a:solidFill>
                  <a:srgbClr val="FFFFFF"/>
                </a:solidFill>
              </a:rPr>
              <a:t>More Key Definitions</a:t>
            </a:r>
            <a:endParaRPr lang="en-US"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lgn="ctr">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tileRect/>
          </a:gradFill>
          <a:ln w="15875" cap="rnd" algn="ctr">
            <a:noFill/>
            <a:prstDash val="solid"/>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488060" y="2448899"/>
            <a:ext cx="8052624" cy="4349834"/>
          </a:xfrm>
        </p:spPr>
        <p:txBody>
          <a:bodyPr>
            <a:noAutofit/>
          </a:bodyPr>
          <a:lstStyle/>
          <a:p>
            <a:r>
              <a:rPr lang="en-US" b="1"/>
              <a:t>Complainant</a:t>
            </a:r>
            <a:r>
              <a:rPr lang="en-US"/>
              <a:t> </a:t>
            </a:r>
            <a:r>
              <a:rPr lang="en-US" sz="1900"/>
              <a:t> </a:t>
            </a:r>
            <a:r>
              <a:rPr lang="en-US"/>
              <a:t>– An individual who is alleged to be the victim of conduct that could constitute sexual harassment</a:t>
            </a:r>
            <a:r>
              <a:rPr lang="en-US" smtClean="0"/>
              <a:t>.</a:t>
            </a:r>
            <a:r>
              <a:rPr lang="en-US" b="1"/>
              <a:t> </a:t>
            </a:r>
            <a:endParaRPr lang="en-US" b="1" smtClean="0"/>
          </a:p>
          <a:p>
            <a:r>
              <a:rPr lang="en-US" b="1" smtClean="0"/>
              <a:t>Respondent</a:t>
            </a:r>
            <a:r>
              <a:rPr lang="en-US" smtClean="0"/>
              <a:t> </a:t>
            </a:r>
            <a:r>
              <a:rPr lang="en-US" sz="1500"/>
              <a:t> </a:t>
            </a:r>
            <a:r>
              <a:rPr lang="en-US"/>
              <a:t>- means an individual who has been reported to be the perpetrator of conduct that could constitute sexual harassment.</a:t>
            </a:r>
          </a:p>
          <a:p>
            <a:r>
              <a:rPr lang="en-US" sz="1800"/>
              <a:t> </a:t>
            </a:r>
            <a:r>
              <a:rPr lang="en-US" b="1"/>
              <a:t>Preponderance of the evidence -</a:t>
            </a:r>
            <a:r>
              <a:rPr lang="en-US"/>
              <a:t> means evidence which is of greater weight or more convincing than the evidence to the contrary; evidence which shows that something is more likely than not to be true or 50.1% likely to have occurred.</a:t>
            </a:r>
          </a:p>
          <a:p>
            <a:endParaRPr lang="en-US"/>
          </a:p>
        </p:txBody>
      </p:sp>
    </p:spTree>
    <p:extLst>
      <p:ext uri="{BB962C8B-B14F-4D97-AF65-F5344CB8AC3E}">
        <p14:creationId xmlns:p14="http://schemas.microsoft.com/office/powerpoint/2010/main" val="38724204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方正舒体"/>
        <a:font script="Guru" typeface="Raavi"/>
        <a:font script="Thaa" typeface="MV Boli"/>
        <a:font script="Cans" typeface="Euphemia"/>
        <a:font script="Hang" typeface="돋움"/>
        <a:font script="Syrc" typeface="Estrangelo Edessa"/>
      </a:majorFont>
      <a:minorFont>
        <a:latin typeface="Garamond" panose="02020404030301010803"/>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明朝"/>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方正舒体"/>
        <a:font script="Guru" typeface="Raavi"/>
        <a:font script="Thaa" typeface="MV Boli"/>
        <a:font script="Cans" typeface="Euphemia"/>
        <a:font script="Hang" typeface="바탕"/>
        <a:font script="Syrc" typeface="Estrangelo Edessa"/>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tileRect/>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srcRect/>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tileRect/>
        </a:gradFill>
        <a:blipFill>
          <a:blip xmlns:r="http://schemas.openxmlformats.org/officeDocument/2006/relationships" r:embed="rId2"/>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SharedWithUsers xmlns="0ab379f3-6ab4-4c7b-97d8-e1a38a32e655">
      <UserInfo>
        <DisplayName>Howard, Kevin</DisplayName>
        <AccountId>133</AccountId>
        <AccountType/>
      </UserInfo>
      <UserInfo>
        <DisplayName>Gearhart, Molly</DisplayName>
        <AccountId>15</AccountId>
        <AccountType/>
      </UserInfo>
      <UserInfo>
        <DisplayName>Titus, Larry</DisplayName>
        <AccountId>98</AccountId>
        <AccountType/>
      </UserInfo>
      <UserInfo>
        <DisplayName>Student Services</DisplayName>
        <AccountId>1452</AccountId>
        <AccountType/>
      </UserInfo>
      <UserInfo>
        <DisplayName>Student Services Secretaries</DisplayName>
        <AccountId>1453</AccountId>
        <AccountType/>
      </UserInfo>
      <UserInfo>
        <DisplayName>Student Services Supervisors</DisplayName>
        <AccountId>1454</AccountId>
        <AccountType/>
      </UserInfo>
      <UserInfo>
        <DisplayName>Lusby, Lori</DisplayName>
        <AccountId>100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2EC3AC4EC2464E995C8217454C3BF6" ma:contentTypeVersion="" ma:contentTypeDescription="Create a new document." ma:contentTypeScope="" ma:versionID="d8ffc081e79290ca4e75cf6ff7831c7b">
  <xsd:schema xmlns:xsd="http://www.w3.org/2001/XMLSchema" xmlns:xs="http://www.w3.org/2001/XMLSchema" xmlns:p="http://schemas.microsoft.com/office/2006/metadata/properties" xmlns:ns1="http://schemas.microsoft.com/sharepoint/v3" xmlns:ns3="0ab379f3-6ab4-4c7b-97d8-e1a38a32e655" xmlns:ns4="2d94a7d8-a16d-4307-8c37-73f605b93934" targetNamespace="http://schemas.microsoft.com/office/2006/metadata/properties" ma:root="true" ma:fieldsID="502f2bc1f24b10f1e81e4324edf27706" ns1:_="" ns3:_="" ns4:_="">
    <xsd:import namespace="http://schemas.microsoft.com/sharepoint/v3"/>
    <xsd:import namespace="0ab379f3-6ab4-4c7b-97d8-e1a38a32e655"/>
    <xsd:import namespace="2d94a7d8-a16d-4307-8c37-73f605b93934"/>
    <xsd:element name="properties">
      <xsd:complexType>
        <xsd:sequence>
          <xsd:element name="documentManagement">
            <xsd:complexType>
              <xsd:all>
                <xsd:element ref="ns1:AverageRating" minOccurs="0"/>
                <xsd:element ref="ns1:LikesCount" minOccurs="0"/>
                <xsd:element ref="ns1:RatingCount" minOccurs="0"/>
                <xsd:element ref="ns3: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EventHashCode" minOccurs="0"/>
                <xsd:element ref="ns4:MediaServiceGenerationTime" minOccurs="0"/>
                <xsd:element ref="ns4:MediaServiceDateTake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9" nillable="true" ma:displayName="Rating (0-5)" ma:decimals="2" ma:description="Average value of all the ratings that have been submitted" ma:internalName="AverageRating" ma:readOnly="true">
      <xsd:simpleType>
        <xsd:restriction base="dms:Number"/>
      </xsd:simpleType>
    </xsd:element>
    <xsd:element name="LikesCount" ma:index="10" nillable="true" ma:displayName="Number of Likes" ma:internalName="LikesCount">
      <xsd:simpleType>
        <xsd:restriction base="dms:Unknown"/>
      </xsd:simpleType>
    </xsd:element>
    <xsd:element name="RatingCount" ma:index="11"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0ab379f3-6ab4-4c7b-97d8-e1a38a32e65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3" nillable="true" ma:displayName="Sharing Hint Hash" ma:internalName="SharingHintHash" ma:readOnly="true">
      <xsd:simpleType>
        <xsd:restriction base="dms:Text"/>
      </xsd:simple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d94a7d8-a16d-4307-8c37-73f605b93934"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AutoTags" ma:index="19" nillable="true" ma:displayName="MediaServiceAutoTags" ma:description="" ma:internalName="MediaServiceAutoTags"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element name="MediaServiceOCR" ma:index="23" nillable="true" ma:displayName="MediaServiceOCR" ma:internalName="MediaServiceOCR" ma:readOnly="true">
      <xsd:simpleType>
        <xsd:restriction base="dms:Note">
          <xsd:maxLength value="255"/>
        </xsd:restriction>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80EA2B-8AA0-43CA-A0DD-AD25DFC011F7}">
  <ds:schemaRefs>
    <ds:schemaRef ds:uri="http://purl.org/dc/terms/"/>
    <ds:schemaRef ds:uri="http://schemas.microsoft.com/office/2006/documentManagement/types"/>
    <ds:schemaRef ds:uri="http://purl.org/dc/dcmitype/"/>
    <ds:schemaRef ds:uri="http://purl.org/dc/elements/1.1/"/>
    <ds:schemaRef ds:uri="2d94a7d8-a16d-4307-8c37-73f605b93934"/>
    <ds:schemaRef ds:uri="http://www.w3.org/XML/1998/namespace"/>
    <ds:schemaRef ds:uri="http://schemas.microsoft.com/office/infopath/2007/PartnerControls"/>
    <ds:schemaRef ds:uri="http://schemas.openxmlformats.org/package/2006/metadata/core-properties"/>
    <ds:schemaRef ds:uri="0ab379f3-6ab4-4c7b-97d8-e1a38a32e655"/>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A5528C0B-5236-44D6-94C9-136CB7C71662}">
  <ds:schemaRefs>
    <ds:schemaRef ds:uri="http://schemas.microsoft.com/sharepoint/v3/contenttype/forms"/>
  </ds:schemaRefs>
</ds:datastoreItem>
</file>

<file path=customXml/itemProps3.xml><?xml version="1.0" encoding="utf-8"?>
<ds:datastoreItem xmlns:ds="http://schemas.openxmlformats.org/officeDocument/2006/customXml" ds:itemID="{2D0112DA-FA83-40E2-ADCE-91F9E7244AB0}">
  <ds:schemaRefs>
    <ds:schemaRef ds:uri="0ab379f3-6ab4-4c7b-97d8-e1a38a32e655"/>
    <ds:schemaRef ds:uri="2d94a7d8-a16d-4307-8c37-73f605b939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TotalTime>
  <Words>4687</Words>
  <Application>Microsoft Office PowerPoint</Application>
  <PresentationFormat>On-screen Show (4:3)</PresentationFormat>
  <Paragraphs>466</Paragraphs>
  <Slides>46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Arial Narrow</vt:lpstr>
      <vt:lpstr>Calibri</vt:lpstr>
      <vt:lpstr>Garamond</vt:lpstr>
      <vt:lpstr>Times New Roman</vt:lpstr>
      <vt:lpstr>Verdana</vt:lpstr>
      <vt:lpstr>Organic</vt:lpstr>
      <vt:lpstr>Title IX Sexual Harassment Training</vt:lpstr>
      <vt:lpstr>Title IX</vt:lpstr>
      <vt:lpstr>What is Sexual Harassment</vt:lpstr>
      <vt:lpstr>What is Sexual Harassment</vt:lpstr>
      <vt:lpstr>What is Sexual Harassment</vt:lpstr>
      <vt:lpstr> Examples Of Behaviors That May Be Considered    SEXUAL HARASSMENT</vt:lpstr>
      <vt:lpstr>Behavior Examples continued . . .</vt:lpstr>
      <vt:lpstr>Scope of GCPS “Education Programs or Activities”</vt:lpstr>
      <vt:lpstr>More Key Definitions</vt:lpstr>
      <vt:lpstr>More Key Definitions</vt:lpstr>
      <vt:lpstr>More Key Definitions</vt:lpstr>
      <vt:lpstr>Who are the GCPS Title IX Coordinators?</vt:lpstr>
      <vt:lpstr>General Response to Complaints of Sexual Harassment</vt:lpstr>
      <vt:lpstr>General Response to Complaints of Sexual Harassment</vt:lpstr>
      <vt:lpstr>General Response to Complaints of Sexual Harassment</vt:lpstr>
      <vt:lpstr>General Response to Complaints of Sexual Harassment</vt:lpstr>
      <vt:lpstr>General Response to Complaints of Sexual Harassment</vt:lpstr>
      <vt:lpstr>General Response to Complaints of Sexual Harassment</vt:lpstr>
      <vt:lpstr>General Response to Complaints of Sexual Harassment</vt:lpstr>
      <vt:lpstr>General Response to Complaints of Sexual Harassment</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Formal Grievance Process – Formal Complaints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Sexual Harassment Training</dc:title>
  <dc:creator>Jane Wildesen</dc:creator>
  <cp:lastModifiedBy>Jane Wildesen</cp:lastModifiedBy>
  <cp:revision>3</cp:revision>
  <cp:lastPrinted>1900-01-01T00:00:00Z</cp:lastPrinted>
  <dcterms:created xsi:type="dcterms:W3CDTF">1900-01-01T00:00:00Z</dcterms:created>
  <dcterms:modified xsi:type="dcterms:W3CDTF">2022-07-25T14:55:08Z</dcterms:modified>
</cp:coreProperties>
</file>